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5" r:id="rId9"/>
    <p:sldId id="263" r:id="rId10"/>
    <p:sldId id="269" r:id="rId11"/>
    <p:sldId id="267" r:id="rId12"/>
    <p:sldId id="268" r:id="rId13"/>
    <p:sldId id="26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200" b="1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50"/>
      <c:rotY val="0"/>
      <c:depthPercent val="100"/>
      <c:rAngAx val="0"/>
      <c:perspective val="6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/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направленость объединений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1-EAEF-4514-B096-24F243506010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3-EAEF-4514-B096-24F243506010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5-EAEF-4514-B096-24F243506010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>
                <a:outerShdw blurRad="88900" sx="102000" sy="102000" algn="ctr" rotWithShape="0">
                  <a:prstClr val="black">
                    <a:alpha val="20000"/>
                  </a:prstClr>
                </a:outerShdw>
              </a:effectLst>
              <a:scene3d>
                <a:camera prst="orthographicFront"/>
                <a:lightRig rig="threePt" dir="t"/>
              </a:scene3d>
              <a:sp3d prstMaterial="matte"/>
            </c:spPr>
            <c:extLst>
              <c:ext xmlns:c16="http://schemas.microsoft.com/office/drawing/2014/chart" uri="{C3380CC4-5D6E-409C-BE32-E72D297353CC}">
                <c16:uniqueId val="{00000007-EAEF-4514-B096-24F24350601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1" i="0" u="none" strike="noStrike" kern="1200" baseline="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leaderLines>
              <c:spPr>
                <a:ln w="9525" cap="flat" cmpd="sng" algn="ctr">
                  <a:solidFill>
                    <a:schemeClr val="dk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художественно-эстетическая</c:v>
                </c:pt>
                <c:pt idx="1">
                  <c:v>спортивно-оздоровительная</c:v>
                </c:pt>
                <c:pt idx="2">
                  <c:v>социально-педагогическая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7</c:v>
                </c:pt>
                <c:pt idx="1">
                  <c:v>6</c:v>
                </c:pt>
                <c:pt idx="2">
                  <c:v>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EAEF-4514-B096-24F243506010}"/>
            </c:ext>
          </c:extLst>
        </c:ser>
        <c:dLbls>
          <c:dLblPos val="inEnd"/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  <c:spPr>
        <a:noFill/>
        <a:ln>
          <a:noFill/>
        </a:ln>
        <a:effectLst/>
      </c:spPr>
    </c:plotArea>
    <c:legend>
      <c:legendPos val="b"/>
      <c:overlay val="0"/>
      <c:spPr>
        <a:solidFill>
          <a:schemeClr val="lt1">
            <a:alpha val="78000"/>
          </a:schemeClr>
        </a:solidFill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dk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77960df9-be34-455a-9357-51bdeaacab3c}"/>
      </c:ext>
    </c:extLst>
  </c:chart>
  <c:spPr>
    <a:pattFill prst="dkDnDiag">
      <a:fgClr>
        <a:schemeClr val="lt1">
          <a:lumMod val="95000"/>
        </a:schemeClr>
      </a:fgClr>
      <a:bgClr>
        <a:schemeClr val="lt1"/>
      </a:bgClr>
    </a:pattFill>
    <a:ln w="9525" cap="flat" cmpd="sng" algn="ctr">
      <a:solidFill>
        <a:schemeClr val="dk1">
          <a:lumMod val="15000"/>
          <a:lumOff val="85000"/>
        </a:schemeClr>
      </a:solidFill>
      <a:round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view3D>
      <c:rotX val="30"/>
      <c:rotY val="0"/>
      <c:depthPercent val="100"/>
      <c:rAngAx val="0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6.5545120966394846E-4"/>
          <c:y val="0.1638845491632952"/>
          <c:w val="0.99934454879033607"/>
          <c:h val="0.83215151438046542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кол-во обучающихся</c:v>
                </c:pt>
              </c:strCache>
            </c:strRef>
          </c:tx>
          <c:explosion val="2"/>
          <c:dPt>
            <c:idx val="0"/>
            <c:bubble3D val="0"/>
            <c:explosion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1-2648-4E4D-AF7C-641501436941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3-2648-4E4D-AF7C-641501436941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5-2648-4E4D-AF7C-641501436941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p3d contourW="25400">
                <a:contourClr>
                  <a:schemeClr val="lt1"/>
                </a:contourClr>
              </a:sp3d>
            </c:spPr>
            <c:extLst>
              <c:ext xmlns:c16="http://schemas.microsoft.com/office/drawing/2014/chart" uri="{C3380CC4-5D6E-409C-BE32-E72D297353CC}">
                <c16:uniqueId val="{00000007-2648-4E4D-AF7C-641501436941}"/>
              </c:ext>
            </c:extLst>
          </c:dPt>
          <c:dLbls>
            <c:dLbl>
              <c:idx val="0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4435844446796007"/>
                      <c:h val="0.29600264624309813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2648-4E4D-AF7C-641501436941}"/>
                </c:ext>
              </c:extLst>
            </c:dLbl>
            <c:dLbl>
              <c:idx val="1"/>
              <c:layout>
                <c:manualLayout>
                  <c:x val="0.16207169613490946"/>
                  <c:y val="-4.4379193065486038E-2"/>
                </c:manualLayout>
              </c:layout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669066379552161"/>
                      <c:h val="0.20261333469038106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2648-4E4D-AF7C-641501436941}"/>
                </c:ext>
              </c:extLst>
            </c:dLbl>
            <c:dLbl>
              <c:idx val="2"/>
              <c:layout>
                <c:manualLayout>
                  <c:x val="0.10829558236709336"/>
                  <c:y val="0.16294598101829469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bestFit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906088884185765"/>
                      <c:h val="0.23708234735333278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5-2648-4E4D-AF7C-641501436941}"/>
                </c:ext>
              </c:extLst>
            </c:dLbl>
            <c:dLbl>
              <c:idx val="3"/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bg1"/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ru-RU"/>
                </a:p>
              </c:txPr>
              <c:dLblPos val="inEnd"/>
              <c:showLegendKey val="0"/>
              <c:showVal val="0"/>
              <c:showCatName val="1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730855720295528"/>
                      <c:h val="0.2456996005190707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7-2648-4E4D-AF7C-64150143694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bg1"/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inEnd"/>
            <c:showLegendKey val="0"/>
            <c:showVal val="0"/>
            <c:showCatName val="1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Лист1!$A$2:$A$4</c:f>
              <c:strCache>
                <c:ptCount val="3"/>
                <c:pt idx="0">
                  <c:v>художественно-эстетическая</c:v>
                </c:pt>
                <c:pt idx="1">
                  <c:v>спортивно-оздоровительная</c:v>
                </c:pt>
                <c:pt idx="2">
                  <c:v>социально-педагогическая</c:v>
                </c:pt>
              </c:strCache>
            </c:str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126</c:v>
                </c:pt>
                <c:pt idx="1">
                  <c:v>97</c:v>
                </c:pt>
                <c:pt idx="2">
                  <c:v>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8-2648-4E4D-AF7C-641501436941}"/>
            </c:ext>
          </c:extLst>
        </c:ser>
        <c:dLbls>
          <c:dLblPos val="inEnd"/>
          <c:showLegendKey val="0"/>
          <c:showVal val="0"/>
          <c:showCatName val="1"/>
          <c:showSerName val="0"/>
          <c:showPercent val="0"/>
          <c:showBubbleSize val="0"/>
          <c:showLeaderLines val="1"/>
        </c:dLbls>
      </c:pie3DChart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aa1535f6-8cb9-4797-a14f-0049509ddb14}"/>
      </c:ext>
    </c:extLst>
  </c:chart>
  <c:spPr>
    <a:noFill/>
    <a:ln>
      <a:noFill/>
    </a:ln>
    <a:effectLst/>
  </c:spPr>
  <c:txPr>
    <a:bodyPr/>
    <a:lstStyle/>
    <a:p>
      <a:pPr>
        <a:defRPr/>
      </a:pPr>
      <a:endParaRPr lang="ru-RU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18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Результаты участия в </a:t>
            </a:r>
            <a:r>
              <a:rPr lang="ru-RU" b="1" dirty="0"/>
              <a:t>конкурсах</a:t>
            </a:r>
            <a:r>
              <a:rPr lang="ru-RU" dirty="0"/>
              <a:t> районного, областного и межмуниципального уровня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8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1 место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Тяжелая атлетика (м)</c:v>
                </c:pt>
                <c:pt idx="1">
                  <c:v>Грация и сила (дев.)</c:v>
                </c:pt>
                <c:pt idx="2">
                  <c:v>Поём вместе</c:v>
                </c:pt>
                <c:pt idx="3">
                  <c:v>Танцевальное ассорти</c:v>
                </c:pt>
                <c:pt idx="4">
                  <c:v>В ритме танца</c:v>
                </c:pt>
                <c:pt idx="5">
                  <c:v>Студия лепки</c:v>
                </c:pt>
                <c:pt idx="6">
                  <c:v>Волейбол</c:v>
                </c:pt>
                <c:pt idx="7">
                  <c:v>ЛЕГОконструирование</c:v>
                </c:pt>
                <c:pt idx="8">
                  <c:v>ИЗОстудия</c:v>
                </c:pt>
                <c:pt idx="9">
                  <c:v>Авиаторы</c:v>
                </c:pt>
              </c:strCache>
            </c:strRef>
          </c:cat>
          <c:val>
            <c:numRef>
              <c:f>Лист1!$B$2:$B$11</c:f>
              <c:numCache>
                <c:formatCode>0_ </c:formatCode>
                <c:ptCount val="10"/>
                <c:pt idx="0">
                  <c:v>5</c:v>
                </c:pt>
                <c:pt idx="1">
                  <c:v>1</c:v>
                </c:pt>
                <c:pt idx="2">
                  <c:v>1</c:v>
                </c:pt>
                <c:pt idx="3">
                  <c:v>3</c:v>
                </c:pt>
                <c:pt idx="4">
                  <c:v>4</c:v>
                </c:pt>
                <c:pt idx="5">
                  <c:v>7</c:v>
                </c:pt>
                <c:pt idx="6">
                  <c:v>2</c:v>
                </c:pt>
                <c:pt idx="7">
                  <c:v>0</c:v>
                </c:pt>
                <c:pt idx="8">
                  <c:v>5</c:v>
                </c:pt>
                <c:pt idx="9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F8A-4D9F-9936-BF363C4ED548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призовые места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Тяжелая атлетика (м)</c:v>
                </c:pt>
                <c:pt idx="1">
                  <c:v>Грация и сила (дев.)</c:v>
                </c:pt>
                <c:pt idx="2">
                  <c:v>Поём вместе</c:v>
                </c:pt>
                <c:pt idx="3">
                  <c:v>Танцевальное ассорти</c:v>
                </c:pt>
                <c:pt idx="4">
                  <c:v>В ритме танца</c:v>
                </c:pt>
                <c:pt idx="5">
                  <c:v>Студия лепки</c:v>
                </c:pt>
                <c:pt idx="6">
                  <c:v>Волейбол</c:v>
                </c:pt>
                <c:pt idx="7">
                  <c:v>ЛЕГОконструирование</c:v>
                </c:pt>
                <c:pt idx="8">
                  <c:v>ИЗОстудия</c:v>
                </c:pt>
                <c:pt idx="9">
                  <c:v>Авиаторы</c:v>
                </c:pt>
              </c:strCache>
            </c:strRef>
          </c:cat>
          <c:val>
            <c:numRef>
              <c:f>Лист1!$C$2:$C$11</c:f>
              <c:numCache>
                <c:formatCode>0_ </c:formatCode>
                <c:ptCount val="10"/>
                <c:pt idx="0">
                  <c:v>7</c:v>
                </c:pt>
                <c:pt idx="1">
                  <c:v>4</c:v>
                </c:pt>
                <c:pt idx="2">
                  <c:v>0</c:v>
                </c:pt>
                <c:pt idx="3">
                  <c:v>4</c:v>
                </c:pt>
                <c:pt idx="4">
                  <c:v>6</c:v>
                </c:pt>
                <c:pt idx="5">
                  <c:v>3</c:v>
                </c:pt>
                <c:pt idx="6">
                  <c:v>6</c:v>
                </c:pt>
                <c:pt idx="7">
                  <c:v>1</c:v>
                </c:pt>
                <c:pt idx="8">
                  <c:v>5</c:v>
                </c:pt>
                <c:pt idx="9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F8A-4D9F-9936-BF363C4ED548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участие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Лист1!$A$2:$A$11</c:f>
              <c:strCache>
                <c:ptCount val="10"/>
                <c:pt idx="0">
                  <c:v>Тяжелая атлетика (м)</c:v>
                </c:pt>
                <c:pt idx="1">
                  <c:v>Грация и сила (дев.)</c:v>
                </c:pt>
                <c:pt idx="2">
                  <c:v>Поём вместе</c:v>
                </c:pt>
                <c:pt idx="3">
                  <c:v>Танцевальное ассорти</c:v>
                </c:pt>
                <c:pt idx="4">
                  <c:v>В ритме танца</c:v>
                </c:pt>
                <c:pt idx="5">
                  <c:v>Студия лепки</c:v>
                </c:pt>
                <c:pt idx="6">
                  <c:v>Волейбол</c:v>
                </c:pt>
                <c:pt idx="7">
                  <c:v>ЛЕГОконструирование</c:v>
                </c:pt>
                <c:pt idx="8">
                  <c:v>ИЗОстудия</c:v>
                </c:pt>
                <c:pt idx="9">
                  <c:v>Авиаторы</c:v>
                </c:pt>
              </c:strCache>
            </c:strRef>
          </c:cat>
          <c:val>
            <c:numRef>
              <c:f>Лист1!$D$2:$D$11</c:f>
              <c:numCache>
                <c:formatCode>0_ </c:formatCode>
                <c:ptCount val="10"/>
                <c:pt idx="0">
                  <c:v>5</c:v>
                </c:pt>
                <c:pt idx="1">
                  <c:v>3</c:v>
                </c:pt>
                <c:pt idx="2">
                  <c:v>8</c:v>
                </c:pt>
                <c:pt idx="3">
                  <c:v>33</c:v>
                </c:pt>
                <c:pt idx="4">
                  <c:v>27</c:v>
                </c:pt>
                <c:pt idx="5">
                  <c:v>9</c:v>
                </c:pt>
                <c:pt idx="6">
                  <c:v>8</c:v>
                </c:pt>
                <c:pt idx="7">
                  <c:v>4</c:v>
                </c:pt>
                <c:pt idx="8">
                  <c:v>14</c:v>
                </c:pt>
                <c:pt idx="9">
                  <c:v>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BF8A-4D9F-9936-BF363C4ED54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6985488"/>
        <c:axId val="386986144"/>
      </c:barChart>
      <c:catAx>
        <c:axId val="386985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86986144"/>
        <c:crosses val="autoZero"/>
        <c:auto val="1"/>
        <c:lblAlgn val="ctr"/>
        <c:lblOffset val="100"/>
        <c:noMultiLvlLbl val="0"/>
      </c:catAx>
      <c:valAx>
        <c:axId val="3869861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_ " sourceLinked="1"/>
        <c:majorTickMark val="none"/>
        <c:minorTickMark val="none"/>
        <c:tickLblPos val="nextTo"/>
        <c:crossAx val="386985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195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838ec1d0-67a3-4b84-a287-8091a1e940ea}"/>
      </c:ext>
    </c:extLst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ru-RU" sz="186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ru-RU" dirty="0"/>
              <a:t>Уровень мероприятия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86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title>
    <c:autoTitleDeleted val="0"/>
    <c:plotArea>
      <c:layout>
        <c:manualLayout>
          <c:layoutTarget val="inner"/>
          <c:xMode val="edge"/>
          <c:yMode val="edge"/>
          <c:x val="3.5211267605633798E-2"/>
          <c:y val="0.14622005426453799"/>
          <c:w val="0.94835680751173701"/>
          <c:h val="0.40455984473355999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Победа 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Таборы</c:v>
                </c:pt>
                <c:pt idx="1">
                  <c:v>Таборинский р-он</c:v>
                </c:pt>
                <c:pt idx="2">
                  <c:v>Межтериториальный и областной</c:v>
                </c:pt>
                <c:pt idx="3">
                  <c:v>Всероссийский</c:v>
                </c:pt>
              </c:strCache>
            </c:strRef>
          </c:cat>
          <c:val>
            <c:numRef>
              <c:f>Лист1!$B$2:$B$5</c:f>
              <c:numCache>
                <c:formatCode>0_ </c:formatCode>
                <c:ptCount val="4"/>
                <c:pt idx="0">
                  <c:v>2</c:v>
                </c:pt>
                <c:pt idx="1">
                  <c:v>12</c:v>
                </c:pt>
                <c:pt idx="2">
                  <c:v>11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7CE-40E2-8912-D30DB7CD078B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Призер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Таборы</c:v>
                </c:pt>
                <c:pt idx="1">
                  <c:v>Таборинский р-он</c:v>
                </c:pt>
                <c:pt idx="2">
                  <c:v>Межтериториальный и областной</c:v>
                </c:pt>
                <c:pt idx="3">
                  <c:v>Всероссийский</c:v>
                </c:pt>
              </c:strCache>
            </c:strRef>
          </c:cat>
          <c:val>
            <c:numRef>
              <c:f>Лист1!$C$2:$C$5</c:f>
              <c:numCache>
                <c:formatCode>0_ </c:formatCode>
                <c:ptCount val="4"/>
                <c:pt idx="0">
                  <c:v>3</c:v>
                </c:pt>
                <c:pt idx="1">
                  <c:v>11</c:v>
                </c:pt>
                <c:pt idx="2">
                  <c:v>18</c:v>
                </c:pt>
                <c:pt idx="3">
                  <c:v>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7CE-40E2-8912-D30DB7CD078B}"/>
            </c:ext>
          </c:extLst>
        </c:ser>
        <c:ser>
          <c:idx val="2"/>
          <c:order val="2"/>
          <c:tx>
            <c:strRef>
              <c:f>Лист1!$D$1</c:f>
              <c:strCache>
                <c:ptCount val="1"/>
                <c:pt idx="0">
                  <c:v>Участие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/>
              <a:lstStyle/>
              <a:p>
                <a:pPr>
                  <a:defRPr lang="ru-RU" sz="1195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Лист1!$A$2:$A$5</c:f>
              <c:strCache>
                <c:ptCount val="4"/>
                <c:pt idx="0">
                  <c:v>Таборы</c:v>
                </c:pt>
                <c:pt idx="1">
                  <c:v>Таборинский р-он</c:v>
                </c:pt>
                <c:pt idx="2">
                  <c:v>Межтериториальный и областной</c:v>
                </c:pt>
                <c:pt idx="3">
                  <c:v>Всероссийский</c:v>
                </c:pt>
              </c:strCache>
            </c:strRef>
          </c:cat>
          <c:val>
            <c:numRef>
              <c:f>Лист1!$D$2:$D$5</c:f>
              <c:numCache>
                <c:formatCode>0_ </c:formatCode>
                <c:ptCount val="4"/>
                <c:pt idx="0">
                  <c:v>52</c:v>
                </c:pt>
                <c:pt idx="1">
                  <c:v>34</c:v>
                </c:pt>
                <c:pt idx="2">
                  <c:v>18</c:v>
                </c:pt>
                <c:pt idx="3">
                  <c:v>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7CE-40E2-8912-D30DB7CD078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86985488"/>
        <c:axId val="386986144"/>
      </c:barChart>
      <c:catAx>
        <c:axId val="386985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lang="ru-RU" sz="1195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ru-RU"/>
          </a:p>
        </c:txPr>
        <c:crossAx val="386986144"/>
        <c:crosses val="autoZero"/>
        <c:auto val="1"/>
        <c:lblAlgn val="ctr"/>
        <c:lblOffset val="100"/>
        <c:noMultiLvlLbl val="0"/>
      </c:catAx>
      <c:valAx>
        <c:axId val="386986144"/>
        <c:scaling>
          <c:orientation val="minMax"/>
        </c:scaling>
        <c:delete val="1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_ " sourceLinked="1"/>
        <c:majorTickMark val="none"/>
        <c:minorTickMark val="none"/>
        <c:tickLblPos val="nextTo"/>
        <c:crossAx val="38698548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52188967136150199"/>
          <c:y val="0.9155468214011509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ru-RU" sz="1195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ru-RU"/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838ec1d0-67a3-4b84-a287-8091a1e940ea}"/>
      </c:ext>
    </c:extLst>
  </c:chart>
  <c:spPr>
    <a:noFill/>
    <a:ln>
      <a:noFill/>
    </a:ln>
    <a:effectLst/>
  </c:spPr>
  <c:txPr>
    <a:bodyPr/>
    <a:lstStyle/>
    <a:p>
      <a:pPr>
        <a:defRPr lang="ru-RU"/>
      </a:pPr>
      <a:endParaRPr lang="ru-RU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1">
  <a:schemeClr val="accent1"/>
  <a:schemeClr val="accent3"/>
  <a:schemeClr val="accent5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61">
  <cs:axisTitle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axisTitle>
  <cs:category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categoryAxis>
  <cs:chartArea>
    <cs:lnRef idx="0"/>
    <cs:fillRef idx="0"/>
    <cs:effectRef idx="0"/>
    <cs:fontRef idx="minor">
      <a:schemeClr val="dk1"/>
    </cs:fontRef>
    <cs:spPr>
      <a:pattFill prst="dkDnDiag">
        <a:fgClr>
          <a:schemeClr val="lt1">
            <a:lumMod val="95000"/>
          </a:schemeClr>
        </a:fgClr>
        <a:bgClr>
          <a:schemeClr val="lt1"/>
        </a:bgClr>
      </a:pattFill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lt1"/>
    </cs:fontRef>
    <cs:defRPr sz="1197" b="1" i="0" u="none" strike="noStrike" kern="1200" baseline="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5000"/>
        </a:schemeClr>
      </a:solidFill>
      <a:ln w="9525"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317500" algn="ctr" rotWithShape="0">
          <a:prstClr val="black">
            <a:alpha val="25000"/>
          </a:prstClr>
        </a:outerShdw>
      </a:effectLst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effectLst>
        <a:outerShdw blurRad="88900" sx="102000" sy="102000" algn="ctr" rotWithShape="0">
          <a:prstClr val="black">
            <a:alpha val="20000"/>
          </a:prstClr>
        </a:outerShdw>
      </a:effectLst>
      <a:scene3d>
        <a:camera prst="orthographicFront"/>
        <a:lightRig rig="threePt" dir="t"/>
      </a:scene3d>
      <a:sp3d prstMaterial="matte"/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dk1">
        <a:lumMod val="65000"/>
        <a:lumOff val="35000"/>
      </a:schemeClr>
    </cs:fontRef>
    <cs:spPr>
      <a:noFill/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>
          <a:alpha val="78000"/>
        </a:schemeClr>
      </a:solidFill>
    </cs:spPr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 cap="flat" cmpd="sng" algn="ctr">
        <a:solidFill>
          <a:schemeClr val="dk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dk1">
        <a:lumMod val="65000"/>
        <a:lumOff val="35000"/>
      </a:schemeClr>
    </cs:fontRef>
    <cs:defRPr sz="2200" b="1" kern="120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dk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dk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6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5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5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5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5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#2">
  <dgm:title val=""/>
  <dgm:desc val=""/>
  <dgm:catLst>
    <dgm:cat type="accent1" pri="11200"/>
  </dgm:catLst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9992924-FEA9-49D9-A093-34AEE817B76C}" type="doc">
      <dgm:prSet loTypeId="urn:microsoft.com/office/officeart/2005/8/layout/orgChart1#1" loCatId="hierarchy" qsTypeId="urn:microsoft.com/office/officeart/2005/8/quickstyle/simple1#1" qsCatId="simple" csTypeId="urn:microsoft.com/office/officeart/2005/8/colors/accent1_2#1" csCatId="accent1" phldr="1"/>
      <dgm:spPr/>
      <dgm:t>
        <a:bodyPr/>
        <a:lstStyle/>
        <a:p>
          <a:endParaRPr lang="ru-RU"/>
        </a:p>
      </dgm:t>
    </dgm:pt>
    <dgm:pt modelId="{F15DE57A-2360-4D4C-B518-696D25AA6EFA}">
      <dgm:prSet phldrT="[Текст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</a:pPr>
          <a:r>
            <a:rPr lang="ru-RU" dirty="0"/>
            <a:t>Основные формы работы</a:t>
          </a:r>
        </a:p>
        <a:p>
          <a:pPr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7299BC8C-F6BA-4061-A5B7-4C147559BD57}" type="parTrans" cxnId="{29B5F20A-98BC-416B-AE60-0EA9B09EACD5}">
      <dgm:prSet/>
      <dgm:spPr/>
      <dgm:t>
        <a:bodyPr/>
        <a:lstStyle/>
        <a:p>
          <a:endParaRPr lang="ru-RU"/>
        </a:p>
      </dgm:t>
    </dgm:pt>
    <dgm:pt modelId="{699939A2-DEDE-4D94-A609-A12CF854E5D3}" type="sibTrans" cxnId="{29B5F20A-98BC-416B-AE60-0EA9B09EACD5}">
      <dgm:prSet/>
      <dgm:spPr/>
      <dgm:t>
        <a:bodyPr/>
        <a:lstStyle/>
        <a:p>
          <a:endParaRPr lang="ru-RU"/>
        </a:p>
      </dgm:t>
    </dgm:pt>
    <dgm:pt modelId="{CEBB84E9-8A57-4CD5-9C31-F10DBA1EF23A}">
      <dgm:prSet phldrT="[Текст]"/>
      <dgm:spPr/>
      <dgm:t>
        <a:bodyPr/>
        <a:lstStyle/>
        <a:p>
          <a:r>
            <a:rPr lang="ru-RU" dirty="0"/>
            <a:t>Образовательная деятельность: занятия в детских объединениях</a:t>
          </a:r>
        </a:p>
      </dgm:t>
    </dgm:pt>
    <dgm:pt modelId="{8DB504F5-6E8B-4ADB-8473-581D2D2AE6BE}" type="parTrans" cxnId="{497AC425-C4E7-4576-A9FD-D7B016E173F8}">
      <dgm:prSet/>
      <dgm:spPr/>
      <dgm:t>
        <a:bodyPr/>
        <a:lstStyle/>
        <a:p>
          <a:endParaRPr lang="ru-RU"/>
        </a:p>
      </dgm:t>
    </dgm:pt>
    <dgm:pt modelId="{4D5482CC-BF39-4FE4-91F4-122DED3961C6}" type="sibTrans" cxnId="{497AC425-C4E7-4576-A9FD-D7B016E173F8}">
      <dgm:prSet/>
      <dgm:spPr/>
      <dgm:t>
        <a:bodyPr/>
        <a:lstStyle/>
        <a:p>
          <a:endParaRPr lang="ru-RU"/>
        </a:p>
      </dgm:t>
    </dgm:pt>
    <dgm:pt modelId="{C3A36A8A-BE8E-473D-A2F7-D202D69A8699}">
      <dgm:prSet phldrT="[Текст]"/>
      <dgm:spPr/>
      <dgm:t>
        <a:bodyPr/>
        <a:lstStyle/>
        <a:p>
          <a:r>
            <a:rPr lang="ru-RU" dirty="0"/>
            <a:t>Воспитательная работа: организация и участие в мероприятиях различного уровня</a:t>
          </a:r>
        </a:p>
      </dgm:t>
    </dgm:pt>
    <dgm:pt modelId="{6732AD6B-68AE-438D-9885-ABB87B9D117E}" type="parTrans" cxnId="{37BA5430-0E01-4752-A463-5DCF83DDA914}">
      <dgm:prSet/>
      <dgm:spPr/>
      <dgm:t>
        <a:bodyPr/>
        <a:lstStyle/>
        <a:p>
          <a:endParaRPr lang="ru-RU"/>
        </a:p>
      </dgm:t>
    </dgm:pt>
    <dgm:pt modelId="{7DEF30A2-D3A6-438A-AC1D-45AD78AE69AF}" type="sibTrans" cxnId="{37BA5430-0E01-4752-A463-5DCF83DDA914}">
      <dgm:prSet/>
      <dgm:spPr/>
      <dgm:t>
        <a:bodyPr/>
        <a:lstStyle/>
        <a:p>
          <a:endParaRPr lang="ru-RU"/>
        </a:p>
      </dgm:t>
    </dgm:pt>
    <dgm:pt modelId="{B3D4AD1C-A948-4E50-B605-59C5BD9BC901}" type="pres">
      <dgm:prSet presAssocID="{79992924-FEA9-49D9-A093-34AEE817B76C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03264260-0EF3-4326-873A-BFAB1263F786}" type="pres">
      <dgm:prSet presAssocID="{F15DE57A-2360-4D4C-B518-696D25AA6EFA}" presName="hierRoot1" presStyleCnt="0">
        <dgm:presLayoutVars>
          <dgm:hierBranch val="init"/>
        </dgm:presLayoutVars>
      </dgm:prSet>
      <dgm:spPr/>
    </dgm:pt>
    <dgm:pt modelId="{9B5F9B06-FD55-4572-9A69-68C3BE067B7B}" type="pres">
      <dgm:prSet presAssocID="{F15DE57A-2360-4D4C-B518-696D25AA6EFA}" presName="rootComposite1" presStyleCnt="0"/>
      <dgm:spPr/>
    </dgm:pt>
    <dgm:pt modelId="{D41F413E-6A79-4AE2-99F9-7E5F845A3719}" type="pres">
      <dgm:prSet presAssocID="{F15DE57A-2360-4D4C-B518-696D25AA6EFA}" presName="rootText1" presStyleLbl="node0" presStyleIdx="0" presStyleCnt="1">
        <dgm:presLayoutVars>
          <dgm:chPref val="3"/>
        </dgm:presLayoutVars>
      </dgm:prSet>
      <dgm:spPr/>
    </dgm:pt>
    <dgm:pt modelId="{4F2F5B3D-DABE-4DF8-BFD9-1C56883FA12F}" type="pres">
      <dgm:prSet presAssocID="{F15DE57A-2360-4D4C-B518-696D25AA6EFA}" presName="rootConnector1" presStyleLbl="node1" presStyleIdx="0" presStyleCnt="0"/>
      <dgm:spPr/>
    </dgm:pt>
    <dgm:pt modelId="{FFC6BF12-4583-491B-8016-0F35C8A6A999}" type="pres">
      <dgm:prSet presAssocID="{F15DE57A-2360-4D4C-B518-696D25AA6EFA}" presName="hierChild2" presStyleCnt="0"/>
      <dgm:spPr/>
    </dgm:pt>
    <dgm:pt modelId="{EA8F61BE-1929-498D-AC54-A4FCDCF342BF}" type="pres">
      <dgm:prSet presAssocID="{8DB504F5-6E8B-4ADB-8473-581D2D2AE6BE}" presName="Name37" presStyleLbl="parChTrans1D2" presStyleIdx="0" presStyleCnt="2"/>
      <dgm:spPr/>
    </dgm:pt>
    <dgm:pt modelId="{155835AC-AAD3-4009-B8B1-DF58D142BDFD}" type="pres">
      <dgm:prSet presAssocID="{CEBB84E9-8A57-4CD5-9C31-F10DBA1EF23A}" presName="hierRoot2" presStyleCnt="0">
        <dgm:presLayoutVars>
          <dgm:hierBranch val="init"/>
        </dgm:presLayoutVars>
      </dgm:prSet>
      <dgm:spPr/>
    </dgm:pt>
    <dgm:pt modelId="{4A63436D-10DB-4ADA-817A-2B8CE7C0F498}" type="pres">
      <dgm:prSet presAssocID="{CEBB84E9-8A57-4CD5-9C31-F10DBA1EF23A}" presName="rootComposite" presStyleCnt="0"/>
      <dgm:spPr/>
    </dgm:pt>
    <dgm:pt modelId="{B7F886EA-6A64-4FFB-BDEC-54FFB1366EBE}" type="pres">
      <dgm:prSet presAssocID="{CEBB84E9-8A57-4CD5-9C31-F10DBA1EF23A}" presName="rootText" presStyleLbl="node2" presStyleIdx="0" presStyleCnt="2">
        <dgm:presLayoutVars>
          <dgm:chPref val="3"/>
        </dgm:presLayoutVars>
      </dgm:prSet>
      <dgm:spPr/>
    </dgm:pt>
    <dgm:pt modelId="{9A359708-8AC4-4D92-BDF9-0BA46497CB25}" type="pres">
      <dgm:prSet presAssocID="{CEBB84E9-8A57-4CD5-9C31-F10DBA1EF23A}" presName="rootConnector" presStyleLbl="node2" presStyleIdx="0" presStyleCnt="2"/>
      <dgm:spPr/>
    </dgm:pt>
    <dgm:pt modelId="{7042A816-7F7B-4C12-8530-9BEB2531CCBB}" type="pres">
      <dgm:prSet presAssocID="{CEBB84E9-8A57-4CD5-9C31-F10DBA1EF23A}" presName="hierChild4" presStyleCnt="0"/>
      <dgm:spPr/>
    </dgm:pt>
    <dgm:pt modelId="{0127DF67-3755-49E2-A558-782109DDEA0F}" type="pres">
      <dgm:prSet presAssocID="{CEBB84E9-8A57-4CD5-9C31-F10DBA1EF23A}" presName="hierChild5" presStyleCnt="0"/>
      <dgm:spPr/>
    </dgm:pt>
    <dgm:pt modelId="{3B59C118-11C7-4C30-A91F-B20C5047F1E6}" type="pres">
      <dgm:prSet presAssocID="{6732AD6B-68AE-438D-9885-ABB87B9D117E}" presName="Name37" presStyleLbl="parChTrans1D2" presStyleIdx="1" presStyleCnt="2"/>
      <dgm:spPr/>
    </dgm:pt>
    <dgm:pt modelId="{501D24F7-1E84-4945-9E8F-F4DCC0E7C89A}" type="pres">
      <dgm:prSet presAssocID="{C3A36A8A-BE8E-473D-A2F7-D202D69A8699}" presName="hierRoot2" presStyleCnt="0">
        <dgm:presLayoutVars>
          <dgm:hierBranch val="init"/>
        </dgm:presLayoutVars>
      </dgm:prSet>
      <dgm:spPr/>
    </dgm:pt>
    <dgm:pt modelId="{737BCBE0-391C-415C-B7D6-2AE3E3CC6892}" type="pres">
      <dgm:prSet presAssocID="{C3A36A8A-BE8E-473D-A2F7-D202D69A8699}" presName="rootComposite" presStyleCnt="0"/>
      <dgm:spPr/>
    </dgm:pt>
    <dgm:pt modelId="{CC7957DB-3398-449D-ADC7-CF5524323AEA}" type="pres">
      <dgm:prSet presAssocID="{C3A36A8A-BE8E-473D-A2F7-D202D69A8699}" presName="rootText" presStyleLbl="node2" presStyleIdx="1" presStyleCnt="2">
        <dgm:presLayoutVars>
          <dgm:chPref val="3"/>
        </dgm:presLayoutVars>
      </dgm:prSet>
      <dgm:spPr/>
    </dgm:pt>
    <dgm:pt modelId="{A5962EE4-BB04-457B-8040-3FA50EA3AEAF}" type="pres">
      <dgm:prSet presAssocID="{C3A36A8A-BE8E-473D-A2F7-D202D69A8699}" presName="rootConnector" presStyleLbl="node2" presStyleIdx="1" presStyleCnt="2"/>
      <dgm:spPr/>
    </dgm:pt>
    <dgm:pt modelId="{6CEA63A7-B8C6-4845-9222-A244D85DD25B}" type="pres">
      <dgm:prSet presAssocID="{C3A36A8A-BE8E-473D-A2F7-D202D69A8699}" presName="hierChild4" presStyleCnt="0"/>
      <dgm:spPr/>
    </dgm:pt>
    <dgm:pt modelId="{75C5D9DB-5880-4C5A-B6D4-18D8B48A9E53}" type="pres">
      <dgm:prSet presAssocID="{C3A36A8A-BE8E-473D-A2F7-D202D69A8699}" presName="hierChild5" presStyleCnt="0"/>
      <dgm:spPr/>
    </dgm:pt>
    <dgm:pt modelId="{74598FB5-5645-4059-B3E2-CC4FC717D23A}" type="pres">
      <dgm:prSet presAssocID="{F15DE57A-2360-4D4C-B518-696D25AA6EFA}" presName="hierChild3" presStyleCnt="0"/>
      <dgm:spPr/>
    </dgm:pt>
  </dgm:ptLst>
  <dgm:cxnLst>
    <dgm:cxn modelId="{87DC0802-C453-40B5-8884-BD96FC1C8B52}" type="presOf" srcId="{C3A36A8A-BE8E-473D-A2F7-D202D69A8699}" destId="{A5962EE4-BB04-457B-8040-3FA50EA3AEAF}" srcOrd="1" destOrd="0" presId="urn:microsoft.com/office/officeart/2005/8/layout/orgChart1#1"/>
    <dgm:cxn modelId="{29B5F20A-98BC-416B-AE60-0EA9B09EACD5}" srcId="{79992924-FEA9-49D9-A093-34AEE817B76C}" destId="{F15DE57A-2360-4D4C-B518-696D25AA6EFA}" srcOrd="0" destOrd="0" parTransId="{7299BC8C-F6BA-4061-A5B7-4C147559BD57}" sibTransId="{699939A2-DEDE-4D94-A609-A12CF854E5D3}"/>
    <dgm:cxn modelId="{497AC425-C4E7-4576-A9FD-D7B016E173F8}" srcId="{F15DE57A-2360-4D4C-B518-696D25AA6EFA}" destId="{CEBB84E9-8A57-4CD5-9C31-F10DBA1EF23A}" srcOrd="0" destOrd="0" parTransId="{8DB504F5-6E8B-4ADB-8473-581D2D2AE6BE}" sibTransId="{4D5482CC-BF39-4FE4-91F4-122DED3961C6}"/>
    <dgm:cxn modelId="{54D24F27-D1BA-4F4E-AFE2-B21A5C0233EC}" type="presOf" srcId="{F15DE57A-2360-4D4C-B518-696D25AA6EFA}" destId="{D41F413E-6A79-4AE2-99F9-7E5F845A3719}" srcOrd="0" destOrd="0" presId="urn:microsoft.com/office/officeart/2005/8/layout/orgChart1#1"/>
    <dgm:cxn modelId="{09FAB529-EA84-4F70-B9B1-696627D526F8}" type="presOf" srcId="{CEBB84E9-8A57-4CD5-9C31-F10DBA1EF23A}" destId="{B7F886EA-6A64-4FFB-BDEC-54FFB1366EBE}" srcOrd="0" destOrd="0" presId="urn:microsoft.com/office/officeart/2005/8/layout/orgChart1#1"/>
    <dgm:cxn modelId="{37BA5430-0E01-4752-A463-5DCF83DDA914}" srcId="{F15DE57A-2360-4D4C-B518-696D25AA6EFA}" destId="{C3A36A8A-BE8E-473D-A2F7-D202D69A8699}" srcOrd="1" destOrd="0" parTransId="{6732AD6B-68AE-438D-9885-ABB87B9D117E}" sibTransId="{7DEF30A2-D3A6-438A-AC1D-45AD78AE69AF}"/>
    <dgm:cxn modelId="{631EEF3F-600D-4982-B42E-2E9445D9675E}" type="presOf" srcId="{CEBB84E9-8A57-4CD5-9C31-F10DBA1EF23A}" destId="{9A359708-8AC4-4D92-BDF9-0BA46497CB25}" srcOrd="1" destOrd="0" presId="urn:microsoft.com/office/officeart/2005/8/layout/orgChart1#1"/>
    <dgm:cxn modelId="{56D10265-E262-4F26-925F-3B5187489E05}" type="presOf" srcId="{F15DE57A-2360-4D4C-B518-696D25AA6EFA}" destId="{4F2F5B3D-DABE-4DF8-BFD9-1C56883FA12F}" srcOrd="1" destOrd="0" presId="urn:microsoft.com/office/officeart/2005/8/layout/orgChart1#1"/>
    <dgm:cxn modelId="{54A4B296-26F4-4EA7-8141-6670E65950FE}" type="presOf" srcId="{79992924-FEA9-49D9-A093-34AEE817B76C}" destId="{B3D4AD1C-A948-4E50-B605-59C5BD9BC901}" srcOrd="0" destOrd="0" presId="urn:microsoft.com/office/officeart/2005/8/layout/orgChart1#1"/>
    <dgm:cxn modelId="{384DA9A1-1D6C-46E9-BF70-EDEACB17FAC6}" type="presOf" srcId="{6732AD6B-68AE-438D-9885-ABB87B9D117E}" destId="{3B59C118-11C7-4C30-A91F-B20C5047F1E6}" srcOrd="0" destOrd="0" presId="urn:microsoft.com/office/officeart/2005/8/layout/orgChart1#1"/>
    <dgm:cxn modelId="{43F1A2A5-C764-4745-AF20-7B73A4465E95}" type="presOf" srcId="{8DB504F5-6E8B-4ADB-8473-581D2D2AE6BE}" destId="{EA8F61BE-1929-498D-AC54-A4FCDCF342BF}" srcOrd="0" destOrd="0" presId="urn:microsoft.com/office/officeart/2005/8/layout/orgChart1#1"/>
    <dgm:cxn modelId="{359479F6-3BB8-46FB-B3AD-F317E3109500}" type="presOf" srcId="{C3A36A8A-BE8E-473D-A2F7-D202D69A8699}" destId="{CC7957DB-3398-449D-ADC7-CF5524323AEA}" srcOrd="0" destOrd="0" presId="urn:microsoft.com/office/officeart/2005/8/layout/orgChart1#1"/>
    <dgm:cxn modelId="{3E4112F1-D9EF-4554-B9F2-0534EB14C83A}" type="presParOf" srcId="{B3D4AD1C-A948-4E50-B605-59C5BD9BC901}" destId="{03264260-0EF3-4326-873A-BFAB1263F786}" srcOrd="0" destOrd="0" presId="urn:microsoft.com/office/officeart/2005/8/layout/orgChart1#1"/>
    <dgm:cxn modelId="{8651EE24-3C14-4425-8B8D-236EC2924145}" type="presParOf" srcId="{03264260-0EF3-4326-873A-BFAB1263F786}" destId="{9B5F9B06-FD55-4572-9A69-68C3BE067B7B}" srcOrd="0" destOrd="0" presId="urn:microsoft.com/office/officeart/2005/8/layout/orgChart1#1"/>
    <dgm:cxn modelId="{6F3623B7-51DC-4E1A-8A91-AEEB235697E8}" type="presParOf" srcId="{9B5F9B06-FD55-4572-9A69-68C3BE067B7B}" destId="{D41F413E-6A79-4AE2-99F9-7E5F845A3719}" srcOrd="0" destOrd="0" presId="urn:microsoft.com/office/officeart/2005/8/layout/orgChart1#1"/>
    <dgm:cxn modelId="{BBA71018-DD5D-45C3-9E93-21C72A6178EA}" type="presParOf" srcId="{9B5F9B06-FD55-4572-9A69-68C3BE067B7B}" destId="{4F2F5B3D-DABE-4DF8-BFD9-1C56883FA12F}" srcOrd="1" destOrd="0" presId="urn:microsoft.com/office/officeart/2005/8/layout/orgChart1#1"/>
    <dgm:cxn modelId="{8D908080-C82F-4C76-898C-9204E22D5EEB}" type="presParOf" srcId="{03264260-0EF3-4326-873A-BFAB1263F786}" destId="{FFC6BF12-4583-491B-8016-0F35C8A6A999}" srcOrd="1" destOrd="0" presId="urn:microsoft.com/office/officeart/2005/8/layout/orgChart1#1"/>
    <dgm:cxn modelId="{9BB1EF2E-B3AF-4387-9CDC-7E145F68DF56}" type="presParOf" srcId="{FFC6BF12-4583-491B-8016-0F35C8A6A999}" destId="{EA8F61BE-1929-498D-AC54-A4FCDCF342BF}" srcOrd="0" destOrd="0" presId="urn:microsoft.com/office/officeart/2005/8/layout/orgChart1#1"/>
    <dgm:cxn modelId="{54BB5F88-AF12-4765-8AA6-FB0B3F47F927}" type="presParOf" srcId="{FFC6BF12-4583-491B-8016-0F35C8A6A999}" destId="{155835AC-AAD3-4009-B8B1-DF58D142BDFD}" srcOrd="1" destOrd="0" presId="urn:microsoft.com/office/officeart/2005/8/layout/orgChart1#1"/>
    <dgm:cxn modelId="{67F05BFB-E897-4707-BD5C-BF37E6DCF2FD}" type="presParOf" srcId="{155835AC-AAD3-4009-B8B1-DF58D142BDFD}" destId="{4A63436D-10DB-4ADA-817A-2B8CE7C0F498}" srcOrd="0" destOrd="0" presId="urn:microsoft.com/office/officeart/2005/8/layout/orgChart1#1"/>
    <dgm:cxn modelId="{9CC4BBCB-75C0-4ACD-94B4-B20B247BFB5C}" type="presParOf" srcId="{4A63436D-10DB-4ADA-817A-2B8CE7C0F498}" destId="{B7F886EA-6A64-4FFB-BDEC-54FFB1366EBE}" srcOrd="0" destOrd="0" presId="urn:microsoft.com/office/officeart/2005/8/layout/orgChart1#1"/>
    <dgm:cxn modelId="{E91AA07C-ACF4-46BD-92AC-E44832F7323D}" type="presParOf" srcId="{4A63436D-10DB-4ADA-817A-2B8CE7C0F498}" destId="{9A359708-8AC4-4D92-BDF9-0BA46497CB25}" srcOrd="1" destOrd="0" presId="urn:microsoft.com/office/officeart/2005/8/layout/orgChart1#1"/>
    <dgm:cxn modelId="{358DECCE-44DC-475A-9A3C-90FA8047C34F}" type="presParOf" srcId="{155835AC-AAD3-4009-B8B1-DF58D142BDFD}" destId="{7042A816-7F7B-4C12-8530-9BEB2531CCBB}" srcOrd="1" destOrd="0" presId="urn:microsoft.com/office/officeart/2005/8/layout/orgChart1#1"/>
    <dgm:cxn modelId="{7DF68B41-2FEE-4044-9B96-67151A4AA0B0}" type="presParOf" srcId="{155835AC-AAD3-4009-B8B1-DF58D142BDFD}" destId="{0127DF67-3755-49E2-A558-782109DDEA0F}" srcOrd="2" destOrd="0" presId="urn:microsoft.com/office/officeart/2005/8/layout/orgChart1#1"/>
    <dgm:cxn modelId="{FABF6928-5E7E-40B7-86D7-1F985DF58257}" type="presParOf" srcId="{FFC6BF12-4583-491B-8016-0F35C8A6A999}" destId="{3B59C118-11C7-4C30-A91F-B20C5047F1E6}" srcOrd="2" destOrd="0" presId="urn:microsoft.com/office/officeart/2005/8/layout/orgChart1#1"/>
    <dgm:cxn modelId="{8146CDB1-D231-4A95-A4E3-BE13F3F13351}" type="presParOf" srcId="{FFC6BF12-4583-491B-8016-0F35C8A6A999}" destId="{501D24F7-1E84-4945-9E8F-F4DCC0E7C89A}" srcOrd="3" destOrd="0" presId="urn:microsoft.com/office/officeart/2005/8/layout/orgChart1#1"/>
    <dgm:cxn modelId="{C0B90721-84CF-4D9A-9826-6EB00963CF97}" type="presParOf" srcId="{501D24F7-1E84-4945-9E8F-F4DCC0E7C89A}" destId="{737BCBE0-391C-415C-B7D6-2AE3E3CC6892}" srcOrd="0" destOrd="0" presId="urn:microsoft.com/office/officeart/2005/8/layout/orgChart1#1"/>
    <dgm:cxn modelId="{B7319507-ED12-4243-B15E-DA937B8B4BA6}" type="presParOf" srcId="{737BCBE0-391C-415C-B7D6-2AE3E3CC6892}" destId="{CC7957DB-3398-449D-ADC7-CF5524323AEA}" srcOrd="0" destOrd="0" presId="urn:microsoft.com/office/officeart/2005/8/layout/orgChart1#1"/>
    <dgm:cxn modelId="{FBFF91C0-780C-478E-A812-0DD5738F4954}" type="presParOf" srcId="{737BCBE0-391C-415C-B7D6-2AE3E3CC6892}" destId="{A5962EE4-BB04-457B-8040-3FA50EA3AEAF}" srcOrd="1" destOrd="0" presId="urn:microsoft.com/office/officeart/2005/8/layout/orgChart1#1"/>
    <dgm:cxn modelId="{DDAF5094-3666-4DAA-8611-50538662CDF1}" type="presParOf" srcId="{501D24F7-1E84-4945-9E8F-F4DCC0E7C89A}" destId="{6CEA63A7-B8C6-4845-9222-A244D85DD25B}" srcOrd="1" destOrd="0" presId="urn:microsoft.com/office/officeart/2005/8/layout/orgChart1#1"/>
    <dgm:cxn modelId="{D2D5C07E-C786-4EE7-8122-47430C7947FD}" type="presParOf" srcId="{501D24F7-1E84-4945-9E8F-F4DCC0E7C89A}" destId="{75C5D9DB-5880-4C5A-B6D4-18D8B48A9E53}" srcOrd="2" destOrd="0" presId="urn:microsoft.com/office/officeart/2005/8/layout/orgChart1#1"/>
    <dgm:cxn modelId="{BA3708AC-4C3E-4F93-A6C9-E7EDD5068170}" type="presParOf" srcId="{03264260-0EF3-4326-873A-BFAB1263F786}" destId="{74598FB5-5645-4059-B3E2-CC4FC717D23A}" srcOrd="2" destOrd="0" presId="urn:microsoft.com/office/officeart/2005/8/layout/orgChart1#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CC681F4-453F-4198-AA65-577E323D9DA3}" type="doc">
      <dgm:prSet loTypeId="urn:microsoft.com/office/officeart/2008/layout/AlternatingHexagons" loCatId="list" qsTypeId="urn:microsoft.com/office/officeart/2005/8/quickstyle/simple1#2" qsCatId="simple" csTypeId="urn:microsoft.com/office/officeart/2005/8/colors/accent1_2#2" csCatId="accent1" phldr="1"/>
      <dgm:spPr/>
      <dgm:t>
        <a:bodyPr/>
        <a:lstStyle/>
        <a:p>
          <a:endParaRPr lang="ru-RU"/>
        </a:p>
      </dgm:t>
    </dgm:pt>
    <dgm:pt modelId="{68269997-7271-41DD-A82C-234766E6035B}">
      <dgm:prSet phldrT="[Текст]" custT="1"/>
      <dgm:spPr/>
      <dgm:t>
        <a:bodyPr/>
        <a:lstStyle/>
        <a:p>
          <a:pPr marL="0" indent="0" defTabSz="982980">
            <a:lnSpc>
              <a:spcPct val="150000"/>
            </a:lnSpc>
            <a:tabLst>
              <a:tab pos="982345" algn="l"/>
            </a:tabLst>
          </a:pPr>
          <a:endParaRPr lang="ru-RU" sz="1100" b="1" dirty="0"/>
        </a:p>
      </dgm:t>
    </dgm:pt>
    <dgm:pt modelId="{748E1B56-CB96-457A-A8D4-92B0DCFE6BBD}" type="parTrans" cxnId="{9CD7F0DE-3ABB-415D-BFC2-B19F05B5BE2B}">
      <dgm:prSet/>
      <dgm:spPr/>
      <dgm:t>
        <a:bodyPr/>
        <a:lstStyle/>
        <a:p>
          <a:endParaRPr lang="ru-RU"/>
        </a:p>
      </dgm:t>
    </dgm:pt>
    <dgm:pt modelId="{FDE6B3AA-A517-493A-BD14-64F65755FEDA}" type="sibTrans" cxnId="{9CD7F0DE-3ABB-415D-BFC2-B19F05B5BE2B}">
      <dgm:prSet/>
      <dgm:spPr/>
      <dgm:t>
        <a:bodyPr/>
        <a:lstStyle/>
        <a:p>
          <a:endParaRPr lang="ru-RU"/>
        </a:p>
      </dgm:t>
    </dgm:pt>
    <dgm:pt modelId="{9578921E-82CD-4E8D-9D62-78CC87A0681D}">
      <dgm:prSet phldrT="[Текст]" custT="1"/>
      <dgm:spPr/>
      <dgm:t>
        <a:bodyPr/>
        <a:lstStyle/>
        <a:p>
          <a:pPr algn="ctr"/>
          <a:r>
            <a:rPr lang="ru-RU" sz="1600" b="1" kern="1200" dirty="0">
              <a:solidFill>
                <a:prstClr val="white"/>
              </a:solidFill>
              <a:latin typeface="Century Gothic" panose="020B0502020202020204"/>
              <a:ea typeface="+mn-ea"/>
              <a:cs typeface="+mn-cs"/>
            </a:rPr>
            <a:t>Современные формы работы</a:t>
          </a:r>
        </a:p>
      </dgm:t>
    </dgm:pt>
    <dgm:pt modelId="{56D065E4-F256-4A23-B69F-95B27B58E304}" type="parTrans" cxnId="{2B88ED7D-AC47-480F-9286-2B54966419DB}">
      <dgm:prSet/>
      <dgm:spPr/>
      <dgm:t>
        <a:bodyPr/>
        <a:lstStyle/>
        <a:p>
          <a:endParaRPr lang="ru-RU"/>
        </a:p>
      </dgm:t>
    </dgm:pt>
    <dgm:pt modelId="{AD78A2D7-5543-4BD1-8E6D-100039ABC445}" type="sibTrans" cxnId="{2B88ED7D-AC47-480F-9286-2B54966419DB}">
      <dgm:prSet/>
      <dgm:spPr/>
      <dgm:t>
        <a:bodyPr/>
        <a:lstStyle/>
        <a:p>
          <a:endParaRPr lang="ru-RU"/>
        </a:p>
      </dgm:t>
    </dgm:pt>
    <dgm:pt modelId="{BAE1E9C4-5BBF-43A1-BCEC-36F9D4FBE312}">
      <dgm:prSet phldrT="[Текст]"/>
      <dgm:spPr/>
      <dgm:t>
        <a:bodyPr/>
        <a:lstStyle/>
        <a:p>
          <a:r>
            <a:rPr lang="ru-RU" dirty="0"/>
            <a:t>    </a:t>
          </a:r>
        </a:p>
      </dgm:t>
    </dgm:pt>
    <dgm:pt modelId="{B38BA8BA-D725-480E-A872-725D47C4DF03}" type="parTrans" cxnId="{C6EEFE29-1ACB-43BA-AEA3-6FA63F063CC3}">
      <dgm:prSet/>
      <dgm:spPr/>
      <dgm:t>
        <a:bodyPr/>
        <a:lstStyle/>
        <a:p>
          <a:endParaRPr lang="ru-RU"/>
        </a:p>
      </dgm:t>
    </dgm:pt>
    <dgm:pt modelId="{A7D4DA11-1337-4821-8407-DD567CA6A71E}" type="sibTrans" cxnId="{C6EEFE29-1ACB-43BA-AEA3-6FA63F063CC3}">
      <dgm:prSet/>
      <dgm:spPr/>
      <dgm:t>
        <a:bodyPr/>
        <a:lstStyle/>
        <a:p>
          <a:endParaRPr lang="ru-RU"/>
        </a:p>
      </dgm:t>
    </dgm:pt>
    <dgm:pt modelId="{79D6A06E-B2EE-4694-9D32-CF4D4DD8F568}">
      <dgm:prSet phldrT="[Текст]" custT="1"/>
      <dgm:spPr/>
      <dgm:t>
        <a:bodyPr/>
        <a:lstStyle/>
        <a:p>
          <a:pPr algn="ctr"/>
          <a:r>
            <a:rPr lang="ru-RU" sz="2400" b="1" dirty="0">
              <a:solidFill>
                <a:schemeClr val="bg1"/>
              </a:solidFill>
            </a:rPr>
            <a:t>1309 </a:t>
          </a:r>
          <a:r>
            <a:rPr lang="ru-RU" sz="1800" b="1" dirty="0">
              <a:solidFill>
                <a:schemeClr val="bg1"/>
              </a:solidFill>
            </a:rPr>
            <a:t>участников</a:t>
          </a:r>
        </a:p>
      </dgm:t>
    </dgm:pt>
    <dgm:pt modelId="{1B072323-266F-43B4-92E6-E5DCE910F1FF}" type="parTrans" cxnId="{F7FD12EE-BF94-44C1-9D78-C050026C09DE}">
      <dgm:prSet/>
      <dgm:spPr/>
      <dgm:t>
        <a:bodyPr/>
        <a:lstStyle/>
        <a:p>
          <a:endParaRPr lang="ru-RU"/>
        </a:p>
      </dgm:t>
    </dgm:pt>
    <dgm:pt modelId="{95E2AE5D-10D3-44B8-B6BB-26BED95F8979}" type="sibTrans" cxnId="{F7FD12EE-BF94-44C1-9D78-C050026C09DE}">
      <dgm:prSet/>
      <dgm:spPr/>
      <dgm:t>
        <a:bodyPr/>
        <a:lstStyle/>
        <a:p>
          <a:endParaRPr lang="ru-RU"/>
        </a:p>
      </dgm:t>
    </dgm:pt>
    <dgm:pt modelId="{DDDFB4A7-1B66-4693-A9F7-0814EFCB47A0}">
      <dgm:prSet phldrT="[Текст]" phldr="1"/>
      <dgm:spPr/>
      <dgm:t>
        <a:bodyPr/>
        <a:lstStyle/>
        <a:p>
          <a:endParaRPr lang="ru-RU" dirty="0"/>
        </a:p>
      </dgm:t>
    </dgm:pt>
    <dgm:pt modelId="{78AAA4A2-C460-442E-8665-624BFD0623C7}" type="parTrans" cxnId="{C23DC31B-1248-4AAE-811C-9A592E1C3D1A}">
      <dgm:prSet/>
      <dgm:spPr/>
      <dgm:t>
        <a:bodyPr/>
        <a:lstStyle/>
        <a:p>
          <a:endParaRPr lang="ru-RU"/>
        </a:p>
      </dgm:t>
    </dgm:pt>
    <dgm:pt modelId="{935BB0C4-FFBA-4234-9562-666E925EAFC1}" type="sibTrans" cxnId="{C23DC31B-1248-4AAE-811C-9A592E1C3D1A}">
      <dgm:prSet/>
      <dgm:spPr/>
      <dgm:t>
        <a:bodyPr/>
        <a:lstStyle/>
        <a:p>
          <a:endParaRPr lang="ru-RU"/>
        </a:p>
      </dgm:t>
    </dgm:pt>
    <dgm:pt modelId="{F93F93CA-E766-4F8D-BC7D-2D9DEF8E518B}">
      <dgm:prSet phldrT="[Текст]"/>
      <dgm:spPr/>
      <dgm:t>
        <a:bodyPr/>
        <a:lstStyle/>
        <a:p>
          <a:r>
            <a:rPr lang="ru-RU" dirty="0"/>
            <a:t>   </a:t>
          </a:r>
        </a:p>
      </dgm:t>
    </dgm:pt>
    <dgm:pt modelId="{9F891EB2-099D-4C3C-8A48-559E930E3C49}" type="sibTrans" cxnId="{3AD2A1D6-63A9-47A3-A93C-0945EBE268A0}">
      <dgm:prSet/>
      <dgm:spPr/>
      <dgm:t>
        <a:bodyPr/>
        <a:lstStyle/>
        <a:p>
          <a:endParaRPr lang="ru-RU"/>
        </a:p>
      </dgm:t>
    </dgm:pt>
    <dgm:pt modelId="{07062880-6544-4F88-AA88-9CB633A58453}" type="parTrans" cxnId="{3AD2A1D6-63A9-47A3-A93C-0945EBE268A0}">
      <dgm:prSet/>
      <dgm:spPr/>
      <dgm:t>
        <a:bodyPr/>
        <a:lstStyle/>
        <a:p>
          <a:endParaRPr lang="ru-RU"/>
        </a:p>
      </dgm:t>
    </dgm:pt>
    <dgm:pt modelId="{97F7588B-9C1D-4EA6-BC1A-8B290C1B2AA3}" type="pres">
      <dgm:prSet presAssocID="{9CC681F4-453F-4198-AA65-577E323D9DA3}" presName="Name0" presStyleCnt="0">
        <dgm:presLayoutVars>
          <dgm:chMax/>
          <dgm:chPref/>
          <dgm:dir/>
          <dgm:animLvl val="lvl"/>
        </dgm:presLayoutVars>
      </dgm:prSet>
      <dgm:spPr/>
    </dgm:pt>
    <dgm:pt modelId="{267AC7EE-248E-4354-BC0F-8B6A44C7F40E}" type="pres">
      <dgm:prSet presAssocID="{68269997-7271-41DD-A82C-234766E6035B}" presName="composite" presStyleCnt="0"/>
      <dgm:spPr/>
    </dgm:pt>
    <dgm:pt modelId="{CE44F7E6-05A6-439B-A19C-807EB963DC1D}" type="pres">
      <dgm:prSet presAssocID="{68269997-7271-41DD-A82C-234766E6035B}" presName="Parent1" presStyleLbl="node1" presStyleIdx="0" presStyleCnt="6" custScaleX="102816" custScaleY="104419">
        <dgm:presLayoutVars>
          <dgm:chMax val="1"/>
          <dgm:chPref val="1"/>
          <dgm:bulletEnabled val="1"/>
        </dgm:presLayoutVars>
      </dgm:prSet>
      <dgm:spPr/>
    </dgm:pt>
    <dgm:pt modelId="{AE67C441-E6CF-4327-8BDA-40C4037059F9}" type="pres">
      <dgm:prSet presAssocID="{68269997-7271-41DD-A82C-234766E6035B}" presName="Childtext1" presStyleLbl="revTx" presStyleIdx="0" presStyleCnt="3" custScaleX="81495" custScaleY="95359" custLinFactNeighborX="-91039" custLinFactNeighborY="2655">
        <dgm:presLayoutVars>
          <dgm:chMax val="0"/>
          <dgm:chPref val="0"/>
          <dgm:bulletEnabled val="1"/>
        </dgm:presLayoutVars>
      </dgm:prSet>
      <dgm:spPr/>
    </dgm:pt>
    <dgm:pt modelId="{E641EC46-DF10-46C2-A636-FFB8420CEBBD}" type="pres">
      <dgm:prSet presAssocID="{68269997-7271-41DD-A82C-234766E6035B}" presName="BalanceSpacing" presStyleCnt="0"/>
      <dgm:spPr/>
    </dgm:pt>
    <dgm:pt modelId="{0BB8CBBF-F457-4617-B840-DB3C6D5D4593}" type="pres">
      <dgm:prSet presAssocID="{68269997-7271-41DD-A82C-234766E6035B}" presName="BalanceSpacing1" presStyleCnt="0"/>
      <dgm:spPr/>
    </dgm:pt>
    <dgm:pt modelId="{CD26CEB0-A5A3-4179-BD5F-F7ECC29235F9}" type="pres">
      <dgm:prSet presAssocID="{FDE6B3AA-A517-493A-BD14-64F65755FEDA}" presName="Accent1Text" presStyleLbl="node1" presStyleIdx="1" presStyleCnt="6"/>
      <dgm:spPr/>
    </dgm:pt>
    <dgm:pt modelId="{91EBEBFF-E4D0-46E1-90C3-88B0EE3B8FAE}" type="pres">
      <dgm:prSet presAssocID="{FDE6B3AA-A517-493A-BD14-64F65755FEDA}" presName="spaceBetweenRectangles" presStyleCnt="0"/>
      <dgm:spPr/>
    </dgm:pt>
    <dgm:pt modelId="{E7E0753A-341A-408E-B288-81F6A59E5633}" type="pres">
      <dgm:prSet presAssocID="{BAE1E9C4-5BBF-43A1-BCEC-36F9D4FBE312}" presName="composite" presStyleCnt="0"/>
      <dgm:spPr/>
    </dgm:pt>
    <dgm:pt modelId="{F45DD767-74A3-4CC1-AB4B-BAAE8E3E4F40}" type="pres">
      <dgm:prSet presAssocID="{BAE1E9C4-5BBF-43A1-BCEC-36F9D4FBE312}" presName="Parent1" presStyleLbl="node1" presStyleIdx="2" presStyleCnt="6" custLinFactNeighborX="1338" custLinFactNeighborY="-2209">
        <dgm:presLayoutVars>
          <dgm:chMax val="1"/>
          <dgm:chPref val="1"/>
          <dgm:bulletEnabled val="1"/>
        </dgm:presLayoutVars>
      </dgm:prSet>
      <dgm:spPr/>
    </dgm:pt>
    <dgm:pt modelId="{4C6DC12A-750A-4060-A3D0-0E33D58CC8BD}" type="pres">
      <dgm:prSet presAssocID="{BAE1E9C4-5BBF-43A1-BCEC-36F9D4FBE312}" presName="Childtext1" presStyleLbl="revTx" presStyleIdx="1" presStyleCnt="3" custScaleX="76972" custScaleY="100376" custLinFactY="-40677" custLinFactNeighborX="52103" custLinFactNeighborY="-100000">
        <dgm:presLayoutVars>
          <dgm:chMax val="0"/>
          <dgm:chPref val="0"/>
          <dgm:bulletEnabled val="1"/>
        </dgm:presLayoutVars>
      </dgm:prSet>
      <dgm:spPr/>
    </dgm:pt>
    <dgm:pt modelId="{148F10D3-DC7E-4CA1-A9B0-ACCD38C46884}" type="pres">
      <dgm:prSet presAssocID="{BAE1E9C4-5BBF-43A1-BCEC-36F9D4FBE312}" presName="BalanceSpacing" presStyleCnt="0"/>
      <dgm:spPr/>
    </dgm:pt>
    <dgm:pt modelId="{191F3F65-A61A-4AAA-B4AA-4396AECD540B}" type="pres">
      <dgm:prSet presAssocID="{BAE1E9C4-5BBF-43A1-BCEC-36F9D4FBE312}" presName="BalanceSpacing1" presStyleCnt="0"/>
      <dgm:spPr/>
    </dgm:pt>
    <dgm:pt modelId="{C9682EB9-CD25-42E0-9986-7DC2150E3D28}" type="pres">
      <dgm:prSet presAssocID="{A7D4DA11-1337-4821-8407-DD567CA6A71E}" presName="Accent1Text" presStyleLbl="node1" presStyleIdx="3" presStyleCnt="6"/>
      <dgm:spPr/>
    </dgm:pt>
    <dgm:pt modelId="{45F41FA9-E54B-4949-B24F-7207CCC65798}" type="pres">
      <dgm:prSet presAssocID="{A7D4DA11-1337-4821-8407-DD567CA6A71E}" presName="spaceBetweenRectangles" presStyleCnt="0"/>
      <dgm:spPr/>
    </dgm:pt>
    <dgm:pt modelId="{10ED3C7B-3257-4E22-A0C1-694D451BE8B1}" type="pres">
      <dgm:prSet presAssocID="{F93F93CA-E766-4F8D-BC7D-2D9DEF8E518B}" presName="composite" presStyleCnt="0"/>
      <dgm:spPr/>
    </dgm:pt>
    <dgm:pt modelId="{F592D0BE-E3B6-4394-A8BF-CC40B0FECB3E}" type="pres">
      <dgm:prSet presAssocID="{F93F93CA-E766-4F8D-BC7D-2D9DEF8E518B}" presName="Parent1" presStyleLbl="node1" presStyleIdx="4" presStyleCnt="6">
        <dgm:presLayoutVars>
          <dgm:chMax val="1"/>
          <dgm:chPref val="1"/>
          <dgm:bulletEnabled val="1"/>
        </dgm:presLayoutVars>
      </dgm:prSet>
      <dgm:spPr/>
    </dgm:pt>
    <dgm:pt modelId="{2E401166-116D-4C91-899D-7720A61654A3}" type="pres">
      <dgm:prSet presAssocID="{F93F93CA-E766-4F8D-BC7D-2D9DEF8E518B}" presName="Childtext1" presStyleLbl="revTx" presStyleIdx="2" presStyleCnt="3" custScaleX="72280" custLinFactX="-75389" custLinFactNeighborX="-100000" custLinFactNeighborY="-1257">
        <dgm:presLayoutVars>
          <dgm:chMax val="0"/>
          <dgm:chPref val="0"/>
          <dgm:bulletEnabled val="1"/>
        </dgm:presLayoutVars>
      </dgm:prSet>
      <dgm:spPr/>
    </dgm:pt>
    <dgm:pt modelId="{35C8DF55-26F1-42F6-ABD8-5C6B18011E66}" type="pres">
      <dgm:prSet presAssocID="{F93F93CA-E766-4F8D-BC7D-2D9DEF8E518B}" presName="BalanceSpacing" presStyleCnt="0"/>
      <dgm:spPr/>
    </dgm:pt>
    <dgm:pt modelId="{64443BEE-DA79-46E1-90C1-7385DF6861DB}" type="pres">
      <dgm:prSet presAssocID="{F93F93CA-E766-4F8D-BC7D-2D9DEF8E518B}" presName="BalanceSpacing1" presStyleCnt="0"/>
      <dgm:spPr/>
    </dgm:pt>
    <dgm:pt modelId="{C9F5AEF6-0997-4023-9653-93BD50935B0A}" type="pres">
      <dgm:prSet presAssocID="{9F891EB2-099D-4C3C-8A48-559E930E3C49}" presName="Accent1Text" presStyleLbl="node1" presStyleIdx="5" presStyleCnt="6"/>
      <dgm:spPr/>
    </dgm:pt>
  </dgm:ptLst>
  <dgm:cxnLst>
    <dgm:cxn modelId="{ED16C901-A721-4540-B005-2CEC0F9DF6B5}" type="presOf" srcId="{F93F93CA-E766-4F8D-BC7D-2D9DEF8E518B}" destId="{F592D0BE-E3B6-4394-A8BF-CC40B0FECB3E}" srcOrd="0" destOrd="0" presId="urn:microsoft.com/office/officeart/2008/layout/AlternatingHexagons"/>
    <dgm:cxn modelId="{4DD38608-A702-44A8-868B-A99CB26D94B6}" type="presOf" srcId="{FDE6B3AA-A517-493A-BD14-64F65755FEDA}" destId="{CD26CEB0-A5A3-4179-BD5F-F7ECC29235F9}" srcOrd="0" destOrd="0" presId="urn:microsoft.com/office/officeart/2008/layout/AlternatingHexagons"/>
    <dgm:cxn modelId="{9C1CC011-BB54-424B-B3B0-9409F871503E}" type="presOf" srcId="{9578921E-82CD-4E8D-9D62-78CC87A0681D}" destId="{AE67C441-E6CF-4327-8BDA-40C4037059F9}" srcOrd="0" destOrd="0" presId="urn:microsoft.com/office/officeart/2008/layout/AlternatingHexagons"/>
    <dgm:cxn modelId="{C2258714-B667-4FBF-AD8E-D24C5D9624F1}" type="presOf" srcId="{A7D4DA11-1337-4821-8407-DD567CA6A71E}" destId="{C9682EB9-CD25-42E0-9986-7DC2150E3D28}" srcOrd="0" destOrd="0" presId="urn:microsoft.com/office/officeart/2008/layout/AlternatingHexagons"/>
    <dgm:cxn modelId="{0E8E3318-0199-4974-8595-068FC188942F}" type="presOf" srcId="{BAE1E9C4-5BBF-43A1-BCEC-36F9D4FBE312}" destId="{F45DD767-74A3-4CC1-AB4B-BAAE8E3E4F40}" srcOrd="0" destOrd="0" presId="urn:microsoft.com/office/officeart/2008/layout/AlternatingHexagons"/>
    <dgm:cxn modelId="{C23DC31B-1248-4AAE-811C-9A592E1C3D1A}" srcId="{F93F93CA-E766-4F8D-BC7D-2D9DEF8E518B}" destId="{DDDFB4A7-1B66-4693-A9F7-0814EFCB47A0}" srcOrd="0" destOrd="0" parTransId="{78AAA4A2-C460-442E-8665-624BFD0623C7}" sibTransId="{935BB0C4-FFBA-4234-9562-666E925EAFC1}"/>
    <dgm:cxn modelId="{C6EEFE29-1ACB-43BA-AEA3-6FA63F063CC3}" srcId="{9CC681F4-453F-4198-AA65-577E323D9DA3}" destId="{BAE1E9C4-5BBF-43A1-BCEC-36F9D4FBE312}" srcOrd="1" destOrd="0" parTransId="{B38BA8BA-D725-480E-A872-725D47C4DF03}" sibTransId="{A7D4DA11-1337-4821-8407-DD567CA6A71E}"/>
    <dgm:cxn modelId="{FB19F478-5E38-4477-9560-E9E7D611EB5D}" type="presOf" srcId="{68269997-7271-41DD-A82C-234766E6035B}" destId="{CE44F7E6-05A6-439B-A19C-807EB963DC1D}" srcOrd="0" destOrd="0" presId="urn:microsoft.com/office/officeart/2008/layout/AlternatingHexagons"/>
    <dgm:cxn modelId="{2B88ED7D-AC47-480F-9286-2B54966419DB}" srcId="{68269997-7271-41DD-A82C-234766E6035B}" destId="{9578921E-82CD-4E8D-9D62-78CC87A0681D}" srcOrd="0" destOrd="0" parTransId="{56D065E4-F256-4A23-B69F-95B27B58E304}" sibTransId="{AD78A2D7-5543-4BD1-8E6D-100039ABC445}"/>
    <dgm:cxn modelId="{B4CCF595-342A-4D5B-A1D5-A235CA2ABA58}" type="presOf" srcId="{9CC681F4-453F-4198-AA65-577E323D9DA3}" destId="{97F7588B-9C1D-4EA6-BC1A-8B290C1B2AA3}" srcOrd="0" destOrd="0" presId="urn:microsoft.com/office/officeart/2008/layout/AlternatingHexagons"/>
    <dgm:cxn modelId="{1039F2B9-517D-49B8-9DAC-0E30ADEC5605}" type="presOf" srcId="{9F891EB2-099D-4C3C-8A48-559E930E3C49}" destId="{C9F5AEF6-0997-4023-9653-93BD50935B0A}" srcOrd="0" destOrd="0" presId="urn:microsoft.com/office/officeart/2008/layout/AlternatingHexagons"/>
    <dgm:cxn modelId="{F4D181C4-A428-4F47-BBB6-BFD3F7458421}" type="presOf" srcId="{79D6A06E-B2EE-4694-9D32-CF4D4DD8F568}" destId="{4C6DC12A-750A-4060-A3D0-0E33D58CC8BD}" srcOrd="0" destOrd="0" presId="urn:microsoft.com/office/officeart/2008/layout/AlternatingHexagons"/>
    <dgm:cxn modelId="{3AD2A1D6-63A9-47A3-A93C-0945EBE268A0}" srcId="{9CC681F4-453F-4198-AA65-577E323D9DA3}" destId="{F93F93CA-E766-4F8D-BC7D-2D9DEF8E518B}" srcOrd="2" destOrd="0" parTransId="{07062880-6544-4F88-AA88-9CB633A58453}" sibTransId="{9F891EB2-099D-4C3C-8A48-559E930E3C49}"/>
    <dgm:cxn modelId="{9CD7F0DE-3ABB-415D-BFC2-B19F05B5BE2B}" srcId="{9CC681F4-453F-4198-AA65-577E323D9DA3}" destId="{68269997-7271-41DD-A82C-234766E6035B}" srcOrd="0" destOrd="0" parTransId="{748E1B56-CB96-457A-A8D4-92B0DCFE6BBD}" sibTransId="{FDE6B3AA-A517-493A-BD14-64F65755FEDA}"/>
    <dgm:cxn modelId="{4C4365EC-1505-41A6-ABE9-477001ACB0D3}" type="presOf" srcId="{DDDFB4A7-1B66-4693-A9F7-0814EFCB47A0}" destId="{2E401166-116D-4C91-899D-7720A61654A3}" srcOrd="0" destOrd="0" presId="urn:microsoft.com/office/officeart/2008/layout/AlternatingHexagons"/>
    <dgm:cxn modelId="{F7FD12EE-BF94-44C1-9D78-C050026C09DE}" srcId="{BAE1E9C4-5BBF-43A1-BCEC-36F9D4FBE312}" destId="{79D6A06E-B2EE-4694-9D32-CF4D4DD8F568}" srcOrd="0" destOrd="0" parTransId="{1B072323-266F-43B4-92E6-E5DCE910F1FF}" sibTransId="{95E2AE5D-10D3-44B8-B6BB-26BED95F8979}"/>
    <dgm:cxn modelId="{57C7942B-201A-4A02-90CE-79F0BAB1C6D6}" type="presParOf" srcId="{97F7588B-9C1D-4EA6-BC1A-8B290C1B2AA3}" destId="{267AC7EE-248E-4354-BC0F-8B6A44C7F40E}" srcOrd="0" destOrd="0" presId="urn:microsoft.com/office/officeart/2008/layout/AlternatingHexagons"/>
    <dgm:cxn modelId="{E90DBAED-BCE6-4300-8A64-9DDE9A27EAFA}" type="presParOf" srcId="{267AC7EE-248E-4354-BC0F-8B6A44C7F40E}" destId="{CE44F7E6-05A6-439B-A19C-807EB963DC1D}" srcOrd="0" destOrd="0" presId="urn:microsoft.com/office/officeart/2008/layout/AlternatingHexagons"/>
    <dgm:cxn modelId="{EBAA50C2-30B1-4795-9E3C-A5C5C5FE1A4E}" type="presParOf" srcId="{267AC7EE-248E-4354-BC0F-8B6A44C7F40E}" destId="{AE67C441-E6CF-4327-8BDA-40C4037059F9}" srcOrd="1" destOrd="0" presId="urn:microsoft.com/office/officeart/2008/layout/AlternatingHexagons"/>
    <dgm:cxn modelId="{5556C03E-8696-45E5-B020-CA122BC50AE8}" type="presParOf" srcId="{267AC7EE-248E-4354-BC0F-8B6A44C7F40E}" destId="{E641EC46-DF10-46C2-A636-FFB8420CEBBD}" srcOrd="2" destOrd="0" presId="urn:microsoft.com/office/officeart/2008/layout/AlternatingHexagons"/>
    <dgm:cxn modelId="{398ABB66-A51D-4B23-BF09-1B6DC1CC4BC7}" type="presParOf" srcId="{267AC7EE-248E-4354-BC0F-8B6A44C7F40E}" destId="{0BB8CBBF-F457-4617-B840-DB3C6D5D4593}" srcOrd="3" destOrd="0" presId="urn:microsoft.com/office/officeart/2008/layout/AlternatingHexagons"/>
    <dgm:cxn modelId="{2E9511C1-3DFD-4576-942F-A4AE0EFA493B}" type="presParOf" srcId="{267AC7EE-248E-4354-BC0F-8B6A44C7F40E}" destId="{CD26CEB0-A5A3-4179-BD5F-F7ECC29235F9}" srcOrd="4" destOrd="0" presId="urn:microsoft.com/office/officeart/2008/layout/AlternatingHexagons"/>
    <dgm:cxn modelId="{08FC7F9C-896F-45AB-974F-76D56C6C1AA1}" type="presParOf" srcId="{97F7588B-9C1D-4EA6-BC1A-8B290C1B2AA3}" destId="{91EBEBFF-E4D0-46E1-90C3-88B0EE3B8FAE}" srcOrd="1" destOrd="0" presId="urn:microsoft.com/office/officeart/2008/layout/AlternatingHexagons"/>
    <dgm:cxn modelId="{9FDAD9EE-B8E0-4CB1-977B-55F710916A75}" type="presParOf" srcId="{97F7588B-9C1D-4EA6-BC1A-8B290C1B2AA3}" destId="{E7E0753A-341A-408E-B288-81F6A59E5633}" srcOrd="2" destOrd="0" presId="urn:microsoft.com/office/officeart/2008/layout/AlternatingHexagons"/>
    <dgm:cxn modelId="{C58665C7-66B4-4C19-8433-A161B535F49D}" type="presParOf" srcId="{E7E0753A-341A-408E-B288-81F6A59E5633}" destId="{F45DD767-74A3-4CC1-AB4B-BAAE8E3E4F40}" srcOrd="0" destOrd="0" presId="urn:microsoft.com/office/officeart/2008/layout/AlternatingHexagons"/>
    <dgm:cxn modelId="{BBEA19EB-628A-4FCB-9275-EF792C9C1F95}" type="presParOf" srcId="{E7E0753A-341A-408E-B288-81F6A59E5633}" destId="{4C6DC12A-750A-4060-A3D0-0E33D58CC8BD}" srcOrd="1" destOrd="0" presId="urn:microsoft.com/office/officeart/2008/layout/AlternatingHexagons"/>
    <dgm:cxn modelId="{51670332-6AF6-485F-A46B-5B6A86FBC57A}" type="presParOf" srcId="{E7E0753A-341A-408E-B288-81F6A59E5633}" destId="{148F10D3-DC7E-4CA1-A9B0-ACCD38C46884}" srcOrd="2" destOrd="0" presId="urn:microsoft.com/office/officeart/2008/layout/AlternatingHexagons"/>
    <dgm:cxn modelId="{217E2195-A207-49F7-84FD-631C86478877}" type="presParOf" srcId="{E7E0753A-341A-408E-B288-81F6A59E5633}" destId="{191F3F65-A61A-4AAA-B4AA-4396AECD540B}" srcOrd="3" destOrd="0" presId="urn:microsoft.com/office/officeart/2008/layout/AlternatingHexagons"/>
    <dgm:cxn modelId="{7D58CD40-643A-41ED-B039-D1F4DECDFFE7}" type="presParOf" srcId="{E7E0753A-341A-408E-B288-81F6A59E5633}" destId="{C9682EB9-CD25-42E0-9986-7DC2150E3D28}" srcOrd="4" destOrd="0" presId="urn:microsoft.com/office/officeart/2008/layout/AlternatingHexagons"/>
    <dgm:cxn modelId="{4E53AC86-CB10-4FEC-AED1-97BFE5649D19}" type="presParOf" srcId="{97F7588B-9C1D-4EA6-BC1A-8B290C1B2AA3}" destId="{45F41FA9-E54B-4949-B24F-7207CCC65798}" srcOrd="3" destOrd="0" presId="urn:microsoft.com/office/officeart/2008/layout/AlternatingHexagons"/>
    <dgm:cxn modelId="{2C5F691D-7F38-44D6-A7FE-440A52121A87}" type="presParOf" srcId="{97F7588B-9C1D-4EA6-BC1A-8B290C1B2AA3}" destId="{10ED3C7B-3257-4E22-A0C1-694D451BE8B1}" srcOrd="4" destOrd="0" presId="urn:microsoft.com/office/officeart/2008/layout/AlternatingHexagons"/>
    <dgm:cxn modelId="{59FAF24B-DAB3-4DA6-9B2E-43163EF7D526}" type="presParOf" srcId="{10ED3C7B-3257-4E22-A0C1-694D451BE8B1}" destId="{F592D0BE-E3B6-4394-A8BF-CC40B0FECB3E}" srcOrd="0" destOrd="0" presId="urn:microsoft.com/office/officeart/2008/layout/AlternatingHexagons"/>
    <dgm:cxn modelId="{60586C18-8546-425A-8803-45CF0F5641B3}" type="presParOf" srcId="{10ED3C7B-3257-4E22-A0C1-694D451BE8B1}" destId="{2E401166-116D-4C91-899D-7720A61654A3}" srcOrd="1" destOrd="0" presId="urn:microsoft.com/office/officeart/2008/layout/AlternatingHexagons"/>
    <dgm:cxn modelId="{E4F203EB-E262-45DC-BC66-B75C1CA5442F}" type="presParOf" srcId="{10ED3C7B-3257-4E22-A0C1-694D451BE8B1}" destId="{35C8DF55-26F1-42F6-ABD8-5C6B18011E66}" srcOrd="2" destOrd="0" presId="urn:microsoft.com/office/officeart/2008/layout/AlternatingHexagons"/>
    <dgm:cxn modelId="{54BB8B07-953A-4BB8-90EF-BA04EE5481F2}" type="presParOf" srcId="{10ED3C7B-3257-4E22-A0C1-694D451BE8B1}" destId="{64443BEE-DA79-46E1-90C1-7385DF6861DB}" srcOrd="3" destOrd="0" presId="urn:microsoft.com/office/officeart/2008/layout/AlternatingHexagons"/>
    <dgm:cxn modelId="{F2092940-AE0C-44AD-8FB5-C8A889D21555}" type="presParOf" srcId="{10ED3C7B-3257-4E22-A0C1-694D451BE8B1}" destId="{C9F5AEF6-0997-4023-9653-93BD50935B0A}" srcOrd="4" destOrd="0" presId="urn:microsoft.com/office/officeart/2008/layout/AlternatingHexagon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59C118-11C7-4C30-A91F-B20C5047F1E6}">
      <dsp:nvSpPr>
        <dsp:cNvPr id="0" name=""/>
        <dsp:cNvSpPr/>
      </dsp:nvSpPr>
      <dsp:spPr>
        <a:xfrm>
          <a:off x="5074674" y="1915649"/>
          <a:ext cx="2316125" cy="80394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01972"/>
              </a:lnTo>
              <a:lnTo>
                <a:pt x="2316125" y="401972"/>
              </a:lnTo>
              <a:lnTo>
                <a:pt x="2316125" y="8039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A8F61BE-1929-498D-AC54-A4FCDCF342BF}">
      <dsp:nvSpPr>
        <dsp:cNvPr id="0" name=""/>
        <dsp:cNvSpPr/>
      </dsp:nvSpPr>
      <dsp:spPr>
        <a:xfrm>
          <a:off x="2758548" y="1915649"/>
          <a:ext cx="2316125" cy="803944"/>
        </a:xfrm>
        <a:custGeom>
          <a:avLst/>
          <a:gdLst/>
          <a:ahLst/>
          <a:cxnLst/>
          <a:rect l="0" t="0" r="0" b="0"/>
          <a:pathLst>
            <a:path>
              <a:moveTo>
                <a:pt x="2316125" y="0"/>
              </a:moveTo>
              <a:lnTo>
                <a:pt x="2316125" y="401972"/>
              </a:lnTo>
              <a:lnTo>
                <a:pt x="0" y="401972"/>
              </a:lnTo>
              <a:lnTo>
                <a:pt x="0" y="80394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41F413E-6A79-4AE2-99F9-7E5F845A3719}">
      <dsp:nvSpPr>
        <dsp:cNvPr id="0" name=""/>
        <dsp:cNvSpPr/>
      </dsp:nvSpPr>
      <dsp:spPr>
        <a:xfrm>
          <a:off x="3160520" y="1496"/>
          <a:ext cx="3828306" cy="1914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marR="0" lvl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</a:pPr>
          <a:r>
            <a:rPr lang="ru-RU" sz="2600" kern="1200" dirty="0"/>
            <a:t>Основные формы работы</a:t>
          </a:r>
        </a:p>
        <a:p>
          <a:pPr lvl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 dirty="0"/>
        </a:p>
      </dsp:txBody>
      <dsp:txXfrm>
        <a:off x="3160520" y="1496"/>
        <a:ext cx="3828306" cy="1914153"/>
      </dsp:txXfrm>
    </dsp:sp>
    <dsp:sp modelId="{B7F886EA-6A64-4FFB-BDEC-54FFB1366EBE}">
      <dsp:nvSpPr>
        <dsp:cNvPr id="0" name=""/>
        <dsp:cNvSpPr/>
      </dsp:nvSpPr>
      <dsp:spPr>
        <a:xfrm>
          <a:off x="844395" y="2719594"/>
          <a:ext cx="3828306" cy="1914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Образовательная деятельность: занятия в детских объединениях</a:t>
          </a:r>
        </a:p>
      </dsp:txBody>
      <dsp:txXfrm>
        <a:off x="844395" y="2719594"/>
        <a:ext cx="3828306" cy="1914153"/>
      </dsp:txXfrm>
    </dsp:sp>
    <dsp:sp modelId="{CC7957DB-3398-449D-ADC7-CF5524323AEA}">
      <dsp:nvSpPr>
        <dsp:cNvPr id="0" name=""/>
        <dsp:cNvSpPr/>
      </dsp:nvSpPr>
      <dsp:spPr>
        <a:xfrm>
          <a:off x="5476646" y="2719594"/>
          <a:ext cx="3828306" cy="1914153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510" tIns="16510" rIns="16510" bIns="1651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600" kern="1200" dirty="0"/>
            <a:t>Воспитательная работа: организация и участие в мероприятиях различного уровня</a:t>
          </a:r>
        </a:p>
      </dsp:txBody>
      <dsp:txXfrm>
        <a:off x="5476646" y="2719594"/>
        <a:ext cx="3828306" cy="191415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E44F7E6-05A6-439B-A19C-807EB963DC1D}">
      <dsp:nvSpPr>
        <dsp:cNvPr id="0" name=""/>
        <dsp:cNvSpPr/>
      </dsp:nvSpPr>
      <dsp:spPr>
        <a:xfrm rot="5400000">
          <a:off x="2852141" y="139482"/>
          <a:ext cx="1933848" cy="1656620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marL="0" lvl="0" indent="0" algn="ctr" defTabSz="982980">
            <a:lnSpc>
              <a:spcPct val="150000"/>
            </a:lnSpc>
            <a:spcBef>
              <a:spcPct val="0"/>
            </a:spcBef>
            <a:spcAft>
              <a:spcPct val="35000"/>
            </a:spcAft>
            <a:buNone/>
            <a:tabLst>
              <a:tab pos="982345" algn="l"/>
            </a:tabLst>
          </a:pPr>
          <a:endParaRPr lang="ru-RU" sz="1100" b="1" kern="1200" dirty="0"/>
        </a:p>
      </dsp:txBody>
      <dsp:txXfrm rot="-5400000">
        <a:off x="3247068" y="300074"/>
        <a:ext cx="1143994" cy="1335436"/>
      </dsp:txXfrm>
    </dsp:sp>
    <dsp:sp modelId="{AE67C441-E6CF-4327-8BDA-40C4037059F9}">
      <dsp:nvSpPr>
        <dsp:cNvPr id="0" name=""/>
        <dsp:cNvSpPr/>
      </dsp:nvSpPr>
      <dsp:spPr>
        <a:xfrm>
          <a:off x="2983184" y="467477"/>
          <a:ext cx="1684372" cy="10596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1600" b="1" kern="1200" dirty="0">
              <a:solidFill>
                <a:prstClr val="white"/>
              </a:solidFill>
              <a:latin typeface="Century Gothic" panose="020B0502020202020204"/>
              <a:ea typeface="+mn-ea"/>
              <a:cs typeface="+mn-cs"/>
            </a:rPr>
            <a:t>Современные формы работы</a:t>
          </a:r>
        </a:p>
      </dsp:txBody>
      <dsp:txXfrm>
        <a:off x="2983184" y="467477"/>
        <a:ext cx="1684372" cy="1059634"/>
      </dsp:txXfrm>
    </dsp:sp>
    <dsp:sp modelId="{CD26CEB0-A5A3-4179-BD5F-F7ECC29235F9}">
      <dsp:nvSpPr>
        <dsp:cNvPr id="0" name=""/>
        <dsp:cNvSpPr/>
      </dsp:nvSpPr>
      <dsp:spPr>
        <a:xfrm rot="5400000">
          <a:off x="1152914" y="162168"/>
          <a:ext cx="1852008" cy="161124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 rot="-5400000">
        <a:off x="1524380" y="330393"/>
        <a:ext cx="1109075" cy="1274798"/>
      </dsp:txXfrm>
    </dsp:sp>
    <dsp:sp modelId="{F45DD767-74A3-4CC1-AB4B-BAAE8E3E4F40}">
      <dsp:nvSpPr>
        <dsp:cNvPr id="0" name=""/>
        <dsp:cNvSpPr/>
      </dsp:nvSpPr>
      <dsp:spPr>
        <a:xfrm rot="5400000">
          <a:off x="2041212" y="1734162"/>
          <a:ext cx="1852008" cy="161124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800" kern="1200" dirty="0"/>
            <a:t>    </a:t>
          </a:r>
        </a:p>
      </dsp:txBody>
      <dsp:txXfrm rot="-5400000">
        <a:off x="2412678" y="1902387"/>
        <a:ext cx="1109075" cy="1274798"/>
      </dsp:txXfrm>
    </dsp:sp>
    <dsp:sp modelId="{4C6DC12A-750A-4060-A3D0-0E33D58CC8BD}">
      <dsp:nvSpPr>
        <dsp:cNvPr id="0" name=""/>
        <dsp:cNvSpPr/>
      </dsp:nvSpPr>
      <dsp:spPr>
        <a:xfrm>
          <a:off x="1345640" y="459795"/>
          <a:ext cx="1539570" cy="111538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2400" b="1" kern="1200" dirty="0">
              <a:solidFill>
                <a:schemeClr val="bg1"/>
              </a:solidFill>
            </a:rPr>
            <a:t>1309 </a:t>
          </a:r>
          <a:r>
            <a:rPr lang="ru-RU" sz="1800" b="1" kern="1200" dirty="0">
              <a:solidFill>
                <a:schemeClr val="bg1"/>
              </a:solidFill>
            </a:rPr>
            <a:t>участников</a:t>
          </a:r>
        </a:p>
      </dsp:txBody>
      <dsp:txXfrm>
        <a:off x="1345640" y="459795"/>
        <a:ext cx="1539570" cy="1115383"/>
      </dsp:txXfrm>
    </dsp:sp>
    <dsp:sp modelId="{C9682EB9-CD25-42E0-9986-7DC2150E3D28}">
      <dsp:nvSpPr>
        <dsp:cNvPr id="0" name=""/>
        <dsp:cNvSpPr/>
      </dsp:nvSpPr>
      <dsp:spPr>
        <a:xfrm rot="5400000">
          <a:off x="3759801" y="1775073"/>
          <a:ext cx="1852008" cy="161124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 rot="-5400000">
        <a:off x="4131267" y="1943298"/>
        <a:ext cx="1109075" cy="1274798"/>
      </dsp:txXfrm>
    </dsp:sp>
    <dsp:sp modelId="{F592D0BE-E3B6-4394-A8BF-CC40B0FECB3E}">
      <dsp:nvSpPr>
        <dsp:cNvPr id="0" name=""/>
        <dsp:cNvSpPr/>
      </dsp:nvSpPr>
      <dsp:spPr>
        <a:xfrm rot="5400000">
          <a:off x="2893061" y="3347058"/>
          <a:ext cx="1852008" cy="161124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0980" tIns="220980" rIns="220980" bIns="220980" numCol="1" spcCol="1270" anchor="ctr" anchorCtr="0">
          <a:noAutofit/>
        </a:bodyPr>
        <a:lstStyle/>
        <a:p>
          <a:pPr marL="0" lvl="0" indent="0" algn="ctr" defTabSz="2578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ru-RU" sz="5800" kern="1200" dirty="0"/>
            <a:t>   </a:t>
          </a:r>
        </a:p>
      </dsp:txBody>
      <dsp:txXfrm rot="-5400000">
        <a:off x="3264527" y="3515283"/>
        <a:ext cx="1109075" cy="1274798"/>
      </dsp:txXfrm>
    </dsp:sp>
    <dsp:sp modelId="{2E401166-116D-4C91-899D-7720A61654A3}">
      <dsp:nvSpPr>
        <dsp:cNvPr id="0" name=""/>
        <dsp:cNvSpPr/>
      </dsp:nvSpPr>
      <dsp:spPr>
        <a:xfrm>
          <a:off x="1335033" y="3583111"/>
          <a:ext cx="1493913" cy="11112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4300" tIns="114300" rIns="114300" bIns="114300" numCol="1" spcCol="1270" anchor="ctr" anchorCtr="0">
          <a:noAutofit/>
        </a:bodyPr>
        <a:lstStyle/>
        <a:p>
          <a:pPr marL="0" lvl="0" indent="0" algn="l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000" kern="1200" dirty="0"/>
        </a:p>
      </dsp:txBody>
      <dsp:txXfrm>
        <a:off x="1335033" y="3583111"/>
        <a:ext cx="1493913" cy="1111205"/>
      </dsp:txXfrm>
    </dsp:sp>
    <dsp:sp modelId="{C9F5AEF6-0997-4023-9653-93BD50935B0A}">
      <dsp:nvSpPr>
        <dsp:cNvPr id="0" name=""/>
        <dsp:cNvSpPr/>
      </dsp:nvSpPr>
      <dsp:spPr>
        <a:xfrm rot="5400000">
          <a:off x="1152914" y="3347058"/>
          <a:ext cx="1852008" cy="1611247"/>
        </a:xfrm>
        <a:prstGeom prst="hexagon">
          <a:avLst>
            <a:gd name="adj" fmla="val 25000"/>
            <a:gd name="vf" fmla="val 11547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3600" kern="1200"/>
        </a:p>
      </dsp:txBody>
      <dsp:txXfrm rot="-5400000">
        <a:off x="1524380" y="3515283"/>
        <a:ext cx="1109075" cy="12747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#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linDir" val="fromT"/>
                  <dgm:param type="chAlign" val="r"/>
                </dgm:alg>
              </dgm:if>
              <dgm:if name="Name23" func="var" arg="hierBranch" op="equ" val="r">
                <dgm:alg type="hierChild">
                  <dgm:param type="linDir" val="fromT"/>
                  <dgm:param type="chAlign" val="l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linDir" val="fromL"/>
                      <dgm:param type="chAlign" val="l"/>
                      <dgm:param type="secLinDir" val="fromT"/>
                      <dgm:param type="secChAlign" val="t"/>
                    </dgm:alg>
                  </dgm:if>
                  <dgm:else name="Name27">
                    <dgm:alg type="hierChild">
                      <dgm:param type="linDir" val="fromR"/>
                      <dgm:param type="chAlign" val="l"/>
                      <dgm:param type="secLinDir" val="fromT"/>
                      <dgm:param type="secChAlign" val="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srcNode" val="rootConnector"/>
                                    <dgm:param type="dim" val="1D"/>
                                    <dgm:param type="endSty" val="noArr"/>
                                    <dgm:param type="connRout" val="bend"/>
                                    <dgm:param type="begPts" val="bCtr"/>
                                    <dgm:param type="endPts" val="midL mid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dim" val="1D"/>
                        <dgm:param type="endSty" val="noArr"/>
                        <dgm:param type="connRout" val="bend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srcNode" val="rootConnector1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srcNode" val="rootConnector"/>
                                <dgm:param type="dim" val="1D"/>
                                <dgm:param type="endSty" val="noArr"/>
                                <dgm:param type="connRout" val="bend"/>
                                <dgm:param type="begPts" val="bCtr"/>
                                <dgm:param type="endPts" val="midL mid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85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89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05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linDir" val="fromL"/>
                  <dgm:param type="chAlign" val="l"/>
                  <dgm:param type="secLinDir" val="fromT"/>
                  <dgm:param type="secChAlign" val="t"/>
                </dgm:alg>
              </dgm:if>
              <dgm:else name="Name109">
                <dgm:alg type="hierChild">
                  <dgm:param type="linDir" val="fromR"/>
                  <dgm:param type="chAlign" val="l"/>
                  <dgm:param type="secLinDir" val="fromT"/>
                  <dgm:param type="secChAlign" val="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dim" val="1D"/>
                    <dgm:param type="endSty" val="noArr"/>
                    <dgm:param type="connRout" val="bend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linDir" val="fromT"/>
                        <dgm:param type="chAlign" val="r"/>
                      </dgm:alg>
                    </dgm:if>
                    <dgm:if name="Name129" func="var" arg="hierBranch" op="equ" val="r">
                      <dgm:alg type="hierChild">
                        <dgm:param type="linDir" val="fromT"/>
                        <dgm:param type="chAlign" val="l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linDir" val="fromL"/>
                            <dgm:param type="chAlign" val="l"/>
                            <dgm:param type="secLinDir" val="fromT"/>
                            <dgm:param type="secChAlign" val="t"/>
                          </dgm:alg>
                        </dgm:if>
                        <dgm:else name="Name133">
                          <dgm:alg type="hierChild">
                            <dgm:param type="linDir" val="fromR"/>
                            <dgm:param type="chAlign" val="l"/>
                            <dgm:param type="secLinDir" val="fromT"/>
                            <dgm:param type="secChAlign" val="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linDir" val="fromT"/>
                            <dgm:param type="chAlign" val="l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linDir" val="fromL"/>
                        <dgm:param type="chAlign" val="l"/>
                        <dgm:param type="secLinDir" val="fromT"/>
                        <dgm:param type="secChAlign" val="t"/>
                      </dgm:alg>
                    </dgm:if>
                    <dgm:else name="Name146">
                      <dgm:alg type="hierChild">
                        <dgm:param type="linDir" val="fromR"/>
                        <dgm:param type="chAlign" val="l"/>
                        <dgm:param type="secLinDir" val="fromT"/>
                        <dgm:param type="secChAlign" val="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AlternatingHexagons">
  <dgm:title val=""/>
  <dgm:desc val=""/>
  <dgm:catLst>
    <dgm:cat type="list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40" srcId="0" destId="10" srcOrd="0" destOrd="0"/>
        <dgm:cxn modelId="12" srcId="10" destId="11" srcOrd="0" destOrd="0"/>
        <dgm:cxn modelId="50" srcId="0" destId="20" srcOrd="1" destOrd="0"/>
        <dgm:cxn modelId="22" srcId="20" destId="21" srcOrd="0" destOrd="0"/>
        <dgm:cxn modelId="60" srcId="0" destId="30" srcOrd="1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chMax/>
      <dgm:chPref/>
      <dgm:dir/>
      <dgm:animLvl val="lvl"/>
    </dgm:varLst>
    <dgm:alg type="lin">
      <dgm:param type="linDir" val="fromT"/>
    </dgm:alg>
    <dgm:shape xmlns:r="http://schemas.openxmlformats.org/officeDocument/2006/relationships" r:blip="">
      <dgm:adjLst/>
    </dgm:shape>
    <dgm:constrLst>
      <dgm:constr type="primFontSz" for="des" forName="Parent1" val="65"/>
      <dgm:constr type="primFontSz" for="des" forName="Childtext1" refType="primFontSz" refFor="des" refForName="Parent1" op="lte"/>
      <dgm:constr type="w" for="ch" forName="composite" refType="w"/>
      <dgm:constr type="h" for="ch" forName="composite" refType="h"/>
      <dgm:constr type="h" for="ch" forName="spaceBetweenRectangles" refType="w" refFor="ch" refForName="composite" fact="-0.042"/>
      <dgm:constr type="sp" refType="h" refFor="ch" refForName="composite" op="equ" fact="0.1"/>
    </dgm:constrLst>
    <dgm:forEach name="nodesForEach" axis="ch" ptType="node">
      <dgm:layoutNode name="composite">
        <dgm:alg type="composite">
          <dgm:param type="ar" val="3.6"/>
        </dgm:alg>
        <dgm:shape xmlns:r="http://schemas.openxmlformats.org/officeDocument/2006/relationships" r:blip="">
          <dgm:adjLst/>
        </dgm:shape>
        <dgm:choose name="Name1">
          <dgm:if name="Name2" func="var" arg="dir" op="equ" val="norm">
            <dgm:choose name="Name3">
              <dgm:if name="Name4" axis="self" ptType="node" func="posOdd" op="equ" val="1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/>
                  <dgm:constr type="h" for="ch" forName="BalanceSpacing" refType="h" fact="0.1"/>
                  <dgm:constr type="l" for="ch" forName="BalanceSpacing1" refType="w" fact="0.69"/>
                  <dgm:constr type="t" for="ch" forName="BalanceSpacing1" refType="h" fact="0.2"/>
                  <dgm:constr type="w" for="ch" forName="BalanceSpacing1" refType="w" fact="0.31"/>
                  <dgm:constr type="h" for="ch" forName="BalanceSpacing1" refType="h" fact="0.6"/>
                </dgm:constrLst>
              </dgm:if>
              <dgm:else name="Name5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  <dgm:constr type="l" for="ch" forName="BalanceSpacing1" refType="w" fact="0"/>
                  <dgm:constr type="t" for="ch" forName="BalanceSpacing1" refType="h" fact="0.2"/>
                  <dgm:constr type="w" for="ch" forName="BalanceSpacing1" refType="w" fact="0.3"/>
                  <dgm:constr type="h" for="ch" forName="BalanceSpacing1" refType="h" fact="0.6"/>
                </dgm:constrLst>
              </dgm:else>
            </dgm:choose>
          </dgm:if>
          <dgm:else name="Name6">
            <dgm:choose name="Name7">
              <dgm:if name="Name8" axis="self" ptType="node" func="posOdd" op="equ" val="1">
                <dgm:constrLst>
                  <dgm:constr type="l" for="ch" forName="Accent1" refType="w" fact="0.571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571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3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"/>
                  <dgm:constr type="t" for="ch" forName="Childtext1" refType="h" fact="0.2"/>
                  <dgm:constr type="w" for="ch" forName="Childtext1" refType="w" fact="0.3"/>
                  <dgm:constr type="h" for="ch" forName="Childtext1" refType="h" fact="0.6"/>
                  <dgm:constr type="l" for="ch" forName="BalanceSpacing" refType="w" fact="0.82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if>
              <dgm:else name="Name9">
                <dgm:constrLst>
                  <dgm:constr type="l" for="ch" forName="Accent1" refType="w" fact="0.18"/>
                  <dgm:constr type="t" for="ch" forName="Accent1" refType="h" fact="0"/>
                  <dgm:constr type="h" for="ch" forName="Accent1" refType="h"/>
                  <dgm:constr type="w" for="ch" forName="Accent1" refType="h" fact="0.87"/>
                  <dgm:constr type="l" for="ch" forName="Accent1Text" refType="w" fact="0.18"/>
                  <dgm:constr type="t" for="ch" forName="Accent1Text" refType="h" fact="0"/>
                  <dgm:constr type="h" for="ch" forName="Accent1Text" refType="h"/>
                  <dgm:constr type="w" for="ch" forName="Accent1Text" refType="h" fact="0.87"/>
                  <dgm:constr type="l" for="ch" forName="Parent1" refType="w" fact="0.441"/>
                  <dgm:constr type="t" for="ch" forName="Parent1" refType="h" fact="0"/>
                  <dgm:constr type="h" for="ch" forName="Parent1" refType="h"/>
                  <dgm:constr type="w" for="ch" forName="Parent1" refType="h" fact="0.87"/>
                  <dgm:constr type="l" for="ch" forName="Childtext1" refType="w" fact="0.69"/>
                  <dgm:constr type="t" for="ch" forName="Childtext1" refType="h" fact="0.2"/>
                  <dgm:constr type="w" for="ch" forName="Childtext1" refType="w" fact="0.31"/>
                  <dgm:constr type="h" for="ch" forName="Childtext1" refType="h" fact="0.6"/>
                  <dgm:constr type="l" for="ch" forName="BalanceSpacing" refType="w" fact="0"/>
                  <dgm:constr type="t" for="ch" forName="BalanceSpacing" refType="h" fact="0"/>
                  <dgm:constr type="w" for="ch" forName="BalanceSpacing" refType="w" fact="0.18"/>
                  <dgm:constr type="h" for="ch" forName="BalanceSpacing" refType="h"/>
                </dgm:constrLst>
              </dgm:else>
            </dgm:choose>
          </dgm:else>
        </dgm:choose>
        <dgm:layoutNode name="Parent1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rot="90" type="hexagon" r:blip="">
            <dgm:adjLst>
              <dgm:adj idx="1" val="0.25"/>
              <dgm:adj idx="2" val="1.154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hildtext1" styleLbl="revTx">
          <dgm:varLst>
            <dgm:chMax val="0"/>
            <dgm:chPref val="0"/>
            <dgm:bulletEnabled val="1"/>
          </dgm:varLst>
          <dgm:choose name="Name10">
            <dgm:if name="Name11" func="var" arg="dir" op="equ" val="norm">
              <dgm:choose name="Name12">
                <dgm:if name="Name13" axis="self" ptType="node" func="posOdd" op="equ" val="1">
                  <dgm:alg type="tx">
                    <dgm:param type="parTxLTRAlign" val="l"/>
                  </dgm:alg>
                </dgm:if>
                <dgm:else name="Name14">
                  <dgm:alg type="tx">
                    <dgm:param type="parTxLTRAlign" val="r"/>
                  </dgm:alg>
                </dgm:else>
              </dgm:choose>
            </dgm:if>
            <dgm:else name="Name15">
              <dgm:choose name="Name16">
                <dgm:if name="Name17" axis="self" ptType="node" func="posOdd" op="equ" val="1">
                  <dgm:alg type="tx">
                    <dgm:param type="parTxLTRAlign" val="r"/>
                  </dgm:alg>
                </dgm:if>
                <dgm:else name="Name18">
                  <dgm:alg type="tx">
                    <dgm:param type="parTxLTRAlign" val="l"/>
                  </dgm:alg>
                </dgm:else>
              </dgm:choose>
            </dgm:else>
          </dgm:choose>
          <dgm:shape xmlns:r="http://schemas.openxmlformats.org/officeDocument/2006/relationships" type="rect" r:blip="">
            <dgm:adjLst/>
          </dgm:shape>
          <dgm:presOf axis="des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BalanceSpacing">
          <dgm:alg type="sp"/>
          <dgm:shape xmlns:r="http://schemas.openxmlformats.org/officeDocument/2006/relationships" r:blip="">
            <dgm:adjLst/>
          </dgm:shape>
        </dgm:layoutNode>
        <dgm:layoutNode name="BalanceSpacing1">
          <dgm:alg type="sp"/>
          <dgm:shape xmlns:r="http://schemas.openxmlformats.org/officeDocument/2006/relationships" r:blip="">
            <dgm:adjLst/>
          </dgm:shape>
        </dgm:layoutNode>
        <dgm:forEach name="Name19" axis="followSib" ptType="sibTrans" hideLastTrans="0" cnt="1">
          <dgm:layoutNode name="Accent1Text" styleLbl="node1">
            <dgm:alg type="tx"/>
            <dgm:shape xmlns:r="http://schemas.openxmlformats.org/officeDocument/2006/relationships" rot="90" type="hexagon" r:blip="">
              <dgm:adjLst>
                <dgm:adj idx="1" val="0.25"/>
                <dgm:adj idx="2" val="1.1547"/>
              </dgm:adjLst>
            </dgm:shape>
            <dgm:presOf axis="self" ptType="sibTrans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forEach>
      </dgm:layoutNode>
      <dgm:forEach name="Name2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#1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#2">
  <dgm:title val=""/>
  <dgm:desc val=""/>
  <dgm:catLst>
    <dgm:cat type="simple" pri="10100"/>
  </dgm:catLst>
  <dgm:scene3d>
    <a:camera prst="orthographicFront"/>
    <a:lightRig rig="threePt" dir="t"/>
  </dgm:scene3d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1969D27C-8E6F-4180-A024-CAD21460721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8DBCB449-2774-4620-B250-E5A65C197F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D27C-8E6F-4180-A024-CAD21460721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CB449-2774-4620-B250-E5A65C197F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969D27C-8E6F-4180-A024-CAD21460721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DBCB449-2774-4620-B250-E5A65C197F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969D27C-8E6F-4180-A024-CAD21460721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DBCB449-2774-4620-B250-E5A65C197F9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969D27C-8E6F-4180-A024-CAD21460721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DBCB449-2774-4620-B250-E5A65C197F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D27C-8E6F-4180-A024-CAD21460721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CB449-2774-4620-B250-E5A65C197F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D27C-8E6F-4180-A024-CAD21460721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CB449-2774-4620-B250-E5A65C197F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D27C-8E6F-4180-A024-CAD21460721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CB449-2774-4620-B250-E5A65C197F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969D27C-8E6F-4180-A024-CAD21460721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DBCB449-2774-4620-B250-E5A65C197F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D27C-8E6F-4180-A024-CAD21460721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CB449-2774-4620-B250-E5A65C197F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1969D27C-8E6F-4180-A024-CAD21460721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DBCB449-2774-4620-B250-E5A65C197F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D27C-8E6F-4180-A024-CAD21460721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CB449-2774-4620-B250-E5A65C197F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D27C-8E6F-4180-A024-CAD21460721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CB449-2774-4620-B250-E5A65C197F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D27C-8E6F-4180-A024-CAD21460721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CB449-2774-4620-B250-E5A65C197F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D27C-8E6F-4180-A024-CAD21460721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CB449-2774-4620-B250-E5A65C197F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D27C-8E6F-4180-A024-CAD21460721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CB449-2774-4620-B250-E5A65C197F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69D27C-8E6F-4180-A024-CAD21460721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BCB449-2774-4620-B250-E5A65C197F9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9D27C-8E6F-4180-A024-CAD21460721B}" type="datetimeFigureOut">
              <a:rPr lang="ru-RU" smtClean="0"/>
              <a:t>21.08.2026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BCB449-2774-4620-B250-E5A65C197F91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19.png"/><Relationship Id="rId7" Type="http://schemas.openxmlformats.org/officeDocument/2006/relationships/image" Target="../media/image22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jpeg"/><Relationship Id="rId5" Type="http://schemas.openxmlformats.org/officeDocument/2006/relationships/image" Target="../media/image20.jpeg"/><Relationship Id="rId4" Type="http://schemas.microsoft.com/office/2007/relationships/hdphoto" Target="../media/hdphoto1.wdp"/><Relationship Id="rId9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png"/><Relationship Id="rId5" Type="http://schemas.microsoft.com/office/2007/relationships/hdphoto" Target="../media/hdphoto3.wdp"/><Relationship Id="rId4" Type="http://schemas.openxmlformats.org/officeDocument/2006/relationships/image" Target="../media/image26.png"/><Relationship Id="rId9" Type="http://schemas.openxmlformats.org/officeDocument/2006/relationships/image" Target="../media/image29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32.jpe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7" Type="http://schemas.openxmlformats.org/officeDocument/2006/relationships/image" Target="../media/image8.jpe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jpe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7" Type="http://schemas.openxmlformats.org/officeDocument/2006/relationships/image" Target="../media/image16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13677" y="1306255"/>
            <a:ext cx="11878323" cy="1825096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Деятельность </a:t>
            </a:r>
            <a:br>
              <a:rPr lang="ru-RU" dirty="0"/>
            </a:br>
            <a:r>
              <a:rPr lang="ru-RU" dirty="0"/>
              <a:t>МАУ </a:t>
            </a:r>
            <a:r>
              <a:rPr lang="ru-RU" dirty="0" err="1"/>
              <a:t>Тцдо</a:t>
            </a:r>
            <a:r>
              <a:rPr lang="ru-RU" dirty="0"/>
              <a:t> «Радуга»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89861" y="4209250"/>
            <a:ext cx="9448800" cy="685800"/>
          </a:xfrm>
        </p:spPr>
        <p:txBody>
          <a:bodyPr>
            <a:noAutofit/>
          </a:bodyPr>
          <a:lstStyle/>
          <a:p>
            <a:pPr algn="ctr"/>
            <a:r>
              <a:rPr lang="ru-RU" sz="4400" dirty="0"/>
              <a:t>в 2025-2026 учебном году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9968136-35B5-77C6-EF3F-211261AD52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25596" y="767248"/>
            <a:ext cx="8022336" cy="625515"/>
          </a:xfrm>
        </p:spPr>
        <p:txBody>
          <a:bodyPr>
            <a:normAutofit fontScale="90000"/>
          </a:bodyPr>
          <a:lstStyle/>
          <a:p>
            <a:r>
              <a:rPr lang="ru-RU" dirty="0"/>
              <a:t>взаимодействие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304ACE0-E209-9AAF-BDC0-035650402F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737860" y="1656982"/>
            <a:ext cx="5910072" cy="1233988"/>
          </a:xfrm>
        </p:spPr>
        <p:txBody>
          <a:bodyPr>
            <a:normAutofit lnSpcReduction="10000"/>
          </a:bodyPr>
          <a:lstStyle/>
          <a:p>
            <a:pPr marL="0" indent="0" algn="r">
              <a:buNone/>
            </a:pPr>
            <a:r>
              <a:rPr lang="ru-RU" dirty="0"/>
              <a:t>Коллектив Центра активно взаимодействует с организациями Таборинского района, Движением Первых и Навигаторами детства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E53A7727-FC9B-4990-0A66-07E775AEC3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4568" y="5025594"/>
            <a:ext cx="3908893" cy="175900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8DC6EA-AAB2-3526-A2F3-E561C2B111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 t="13190"/>
          <a:stretch>
            <a:fillRect/>
          </a:stretch>
        </p:blipFill>
        <p:spPr>
          <a:xfrm>
            <a:off x="740664" y="3155190"/>
            <a:ext cx="2645663" cy="17225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3956493-A24B-22AE-7AFC-FE901288D46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7076" b="30"/>
          <a:stretch>
            <a:fillRect/>
          </a:stretch>
        </p:blipFill>
        <p:spPr>
          <a:xfrm>
            <a:off x="3587495" y="3155190"/>
            <a:ext cx="2770631" cy="17225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DEA2DA18-799F-9C3C-3459-FCEE985C998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0632" r="6280"/>
          <a:stretch>
            <a:fillRect/>
          </a:stretch>
        </p:blipFill>
        <p:spPr>
          <a:xfrm>
            <a:off x="6559294" y="3172969"/>
            <a:ext cx="3145537" cy="170475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95A97E8-B3FA-BA0B-1A94-D2FB79CD63B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81942" y="337646"/>
            <a:ext cx="5814058" cy="26254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8333FFD-D2DE-FF93-3319-EF12D6A8B71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19325" r="-1"/>
          <a:stretch>
            <a:fillRect/>
          </a:stretch>
        </p:blipFill>
        <p:spPr>
          <a:xfrm>
            <a:off x="8622792" y="5008248"/>
            <a:ext cx="3316194" cy="18497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C0A39BD-5B62-B363-015F-B56D8DF9697B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8622" b="18968"/>
          <a:stretch>
            <a:fillRect/>
          </a:stretch>
        </p:blipFill>
        <p:spPr>
          <a:xfrm>
            <a:off x="1226820" y="5008248"/>
            <a:ext cx="3197354" cy="17436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D9709390-9E90-B739-A60E-36E801A0ACB1}"/>
              </a:ext>
            </a:extLst>
          </p:cNvPr>
          <p:cNvSpPr txBox="1"/>
          <p:nvPr/>
        </p:nvSpPr>
        <p:spPr>
          <a:xfrm>
            <a:off x="4544568" y="6415264"/>
            <a:ext cx="28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Музей с. Таборы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A5C10ABE-26F9-50DF-0DBD-8F9694646EDF}"/>
              </a:ext>
            </a:extLst>
          </p:cNvPr>
          <p:cNvSpPr txBox="1"/>
          <p:nvPr/>
        </p:nvSpPr>
        <p:spPr>
          <a:xfrm>
            <a:off x="734567" y="4471445"/>
            <a:ext cx="28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Кузнецовская ООШ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2994623-325C-1E78-8532-84F8DEC88AC9}"/>
              </a:ext>
            </a:extLst>
          </p:cNvPr>
          <p:cNvSpPr txBox="1"/>
          <p:nvPr/>
        </p:nvSpPr>
        <p:spPr>
          <a:xfrm>
            <a:off x="3587495" y="4508388"/>
            <a:ext cx="28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Кузнецовский ДС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15E26B29-E707-8AAF-6F33-707E28DD072A}"/>
              </a:ext>
            </a:extLst>
          </p:cNvPr>
          <p:cNvSpPr txBox="1"/>
          <p:nvPr/>
        </p:nvSpPr>
        <p:spPr>
          <a:xfrm>
            <a:off x="6559294" y="4508388"/>
            <a:ext cx="28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Озерская ООШ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757AA9C8-5BF5-6BB2-507B-E02D9F4B9DBC}"/>
              </a:ext>
            </a:extLst>
          </p:cNvPr>
          <p:cNvSpPr txBox="1"/>
          <p:nvPr/>
        </p:nvSpPr>
        <p:spPr>
          <a:xfrm>
            <a:off x="1226820" y="6382559"/>
            <a:ext cx="28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>
                <a:solidFill>
                  <a:schemeClr val="bg1"/>
                </a:solidFill>
              </a:rPr>
              <a:t>КЦСОН</a:t>
            </a:r>
          </a:p>
        </p:txBody>
      </p:sp>
    </p:spTree>
    <p:extLst>
      <p:ext uri="{BB962C8B-B14F-4D97-AF65-F5344CB8AC3E}">
        <p14:creationId xmlns:p14="http://schemas.microsoft.com/office/powerpoint/2010/main" val="200987041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76047" y="154129"/>
            <a:ext cx="8610600" cy="1293028"/>
          </a:xfrm>
        </p:spPr>
        <p:txBody>
          <a:bodyPr>
            <a:normAutofit/>
          </a:bodyPr>
          <a:lstStyle/>
          <a:p>
            <a:r>
              <a:rPr lang="ru-RU" sz="3600" dirty="0"/>
              <a:t>Наши Достижения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09795"/>
            <a:ext cx="7036231" cy="5410842"/>
          </a:xfrm>
          <a:solidFill>
            <a:schemeClr val="bg1"/>
          </a:solidFill>
        </p:spPr>
        <p:txBody>
          <a:bodyPr>
            <a:normAutofit/>
          </a:bodyPr>
          <a:lstStyle/>
          <a:p>
            <a:r>
              <a:rPr lang="ru-RU" sz="1800" dirty="0"/>
              <a:t>Наши педагоги и коллектив ТЦДО «Радуга» в целом за прошедший учебный год неоднократно </a:t>
            </a:r>
            <a:r>
              <a:rPr lang="ru-RU" sz="1800" b="1" dirty="0"/>
              <a:t>удостаивались благодарностей</a:t>
            </a:r>
            <a:r>
              <a:rPr lang="ru-RU" sz="1800" dirty="0"/>
              <a:t>: за взаимодействие с Домом культуры и Комплексным центром социального обслуживания населения, Движением Первых; за содействие в организации и проведении мероприятий УО ТМР; за подготовку участников и призеров конкурсов различного уровня среди детей и личное участие в мероприятиях.</a:t>
            </a:r>
          </a:p>
          <a:p>
            <a:r>
              <a:rPr lang="ru-RU" sz="1800" dirty="0"/>
              <a:t> Иванова Татьяна Михайловна была отмечена </a:t>
            </a:r>
            <a:r>
              <a:rPr lang="ru-RU" sz="1800" b="1" dirty="0"/>
              <a:t>грамотой Главы Таборинского МР</a:t>
            </a:r>
            <a:r>
              <a:rPr lang="ru-RU" sz="1800" dirty="0"/>
              <a:t>, а </a:t>
            </a:r>
            <a:r>
              <a:rPr lang="ru-RU" sz="1800" dirty="0" err="1"/>
              <a:t>Диордиева</a:t>
            </a:r>
            <a:r>
              <a:rPr lang="ru-RU" sz="1800" dirty="0"/>
              <a:t> Виолетта Александровна – </a:t>
            </a:r>
            <a:r>
              <a:rPr lang="ru-RU" sz="1800" b="1" dirty="0"/>
              <a:t>благодарностью Восточного Округа </a:t>
            </a:r>
            <a:r>
              <a:rPr lang="ru-RU" sz="1800" dirty="0"/>
              <a:t>за успехи в трудовой деятельности.</a:t>
            </a:r>
          </a:p>
          <a:p>
            <a:r>
              <a:rPr lang="ru-RU" sz="1800" dirty="0"/>
              <a:t> работы </a:t>
            </a:r>
            <a:r>
              <a:rPr lang="ru-RU" sz="1800" dirty="0" err="1"/>
              <a:t>Диордиевой</a:t>
            </a:r>
            <a:r>
              <a:rPr lang="ru-RU" sz="1800" dirty="0"/>
              <a:t> В.А. заняли </a:t>
            </a:r>
            <a:r>
              <a:rPr lang="ru-RU" sz="1800" b="1" dirty="0"/>
              <a:t>1 и 2 места</a:t>
            </a:r>
            <a:r>
              <a:rPr lang="ru-RU" sz="1800" dirty="0"/>
              <a:t> в окружном творческом конкурсе «Любовь и нежность матерей».</a:t>
            </a:r>
          </a:p>
          <a:p>
            <a:r>
              <a:rPr lang="ru-RU" sz="1800" dirty="0"/>
              <a:t>Директор МАУТЦДО «Радуга» заняла </a:t>
            </a:r>
            <a:r>
              <a:rPr lang="ru-RU" sz="1800" b="1" dirty="0"/>
              <a:t>1 место </a:t>
            </a:r>
            <a:r>
              <a:rPr lang="ru-RU" sz="1800" dirty="0"/>
              <a:t>в соревнованиях «Лыжня России»</a:t>
            </a:r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6FDE3F74-0A46-90FB-6571-B96E9C11000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rcRect l="25475" t="9667" r="23975"/>
          <a:stretch>
            <a:fillRect/>
          </a:stretch>
        </p:blipFill>
        <p:spPr>
          <a:xfrm>
            <a:off x="7110801" y="1337363"/>
            <a:ext cx="2771275" cy="222853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6FFD882-FEA2-C93A-8E15-1FF5B297EB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40000" contrast="-40000"/>
                    </a14:imgEffect>
                  </a14:imgLayer>
                </a14:imgProps>
              </a:ext>
            </a:extLst>
          </a:blip>
          <a:srcRect l="38826" t="9667" r="31669"/>
          <a:stretch>
            <a:fillRect/>
          </a:stretch>
        </p:blipFill>
        <p:spPr>
          <a:xfrm>
            <a:off x="10021824" y="1110408"/>
            <a:ext cx="1941019" cy="267419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8E9B9EB6-8171-2640-EFA9-E59418C68E3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42248" y="4634478"/>
            <a:ext cx="3267598" cy="21137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ADBA568C-1FF8-51F1-AD26-7CD0A066CD6E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4648" r="22471"/>
          <a:stretch>
            <a:fillRect/>
          </a:stretch>
        </p:blipFill>
        <p:spPr>
          <a:xfrm>
            <a:off x="9456002" y="3927817"/>
            <a:ext cx="2506841" cy="26283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0A46E2B-5673-DE8A-DFA7-8EAF7FEA3EBC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10975" t="35108" r="19026" b="9135"/>
          <a:stretch>
            <a:fillRect/>
          </a:stretch>
        </p:blipFill>
        <p:spPr>
          <a:xfrm>
            <a:off x="5217064" y="4396757"/>
            <a:ext cx="3936080" cy="23514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43072" y="477434"/>
            <a:ext cx="8610600" cy="1293028"/>
          </a:xfrm>
        </p:spPr>
        <p:txBody>
          <a:bodyPr>
            <a:normAutofit fontScale="90000"/>
          </a:bodyPr>
          <a:lstStyle/>
          <a:p>
            <a:r>
              <a:rPr lang="ru-RU" altLang="en-US" dirty="0"/>
              <a:t>пополнение </a:t>
            </a:r>
            <a:br>
              <a:rPr lang="ru-RU" altLang="en-US" dirty="0"/>
            </a:br>
            <a:r>
              <a:rPr lang="ru-RU" altLang="en-US" dirty="0"/>
              <a:t>материально-технической базы</a:t>
            </a:r>
          </a:p>
        </p:txBody>
      </p:sp>
      <p:pic>
        <p:nvPicPr>
          <p:cNvPr id="6" name="Объект 5">
            <a:extLst>
              <a:ext uri="{FF2B5EF4-FFF2-40B4-BE49-F238E27FC236}">
                <a16:creationId xmlns:a16="http://schemas.microsoft.com/office/drawing/2014/main" id="{5DDED819-1454-4903-A7C0-39ECB58E760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15712" y="1959102"/>
            <a:ext cx="6096000" cy="3429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A0AEFA15-7EB7-2555-AC45-94DD8ABFFF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599" y="1399032"/>
            <a:ext cx="2916365" cy="388848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C42F256-8CB3-1DA8-8E78-019F6BD6830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903828" y="4388357"/>
            <a:ext cx="3279194" cy="24696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26AB1951-1D60-583E-59DA-2F5F84D4FAF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86585" y="4082796"/>
            <a:ext cx="3480816" cy="26106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3755" y="0"/>
            <a:ext cx="8610600" cy="1293028"/>
          </a:xfrm>
        </p:spPr>
        <p:txBody>
          <a:bodyPr>
            <a:normAutofit/>
          </a:bodyPr>
          <a:lstStyle/>
          <a:p>
            <a:r>
              <a:rPr lang="ru-RU" sz="2800" dirty="0"/>
              <a:t>Цели дальнейшего  развития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293028"/>
            <a:ext cx="12105968" cy="5737121"/>
          </a:xfrm>
        </p:spPr>
        <p:txBody>
          <a:bodyPr>
            <a:normAutofit fontScale="25000" lnSpcReduction="20000"/>
          </a:bodyPr>
          <a:lstStyle/>
          <a:p>
            <a:pPr marL="342900" lvl="0" indent="-342900" algn="just">
              <a:lnSpc>
                <a:spcPct val="120000"/>
              </a:lnSpc>
              <a:buSzPts val="1400"/>
              <a:buFont typeface="Wingdings" panose="05000000000000000000" pitchFamily="2" charset="2"/>
              <a:buChar char=""/>
              <a:tabLst>
                <a:tab pos="629920" algn="l"/>
              </a:tabLst>
            </a:pPr>
            <a:b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современное качество, доступность и эффективность дополнительного образования детей посредством использования совремнныых технологий и обновления материально-технической базы </a:t>
            </a:r>
          </a:p>
          <a:p>
            <a:pPr marL="342900" lvl="0" indent="-342900" algn="just">
              <a:lnSpc>
                <a:spcPct val="120000"/>
              </a:lnSpc>
              <a:buSzPts val="1400"/>
              <a:buFont typeface="Wingdings" panose="05000000000000000000" pitchFamily="2" charset="2"/>
              <a:buChar char=""/>
              <a:tabLst>
                <a:tab pos="629920" algn="l"/>
              </a:tabLst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Усовершенствовать содержание образовательного процесса и расширить диапазон образовательных услуг: программы д.о. в ДОУ, рисование песком, синельная проволока, большее количество спортивных направлений</a:t>
            </a:r>
          </a:p>
          <a:p>
            <a:pPr marL="342900" lvl="0" indent="-342900" algn="just">
              <a:lnSpc>
                <a:spcPct val="120000"/>
              </a:lnSpc>
              <a:buSzPts val="1400"/>
              <a:buFont typeface="Wingdings" panose="05000000000000000000" pitchFamily="2" charset="2"/>
              <a:buChar char=""/>
              <a:tabLst>
                <a:tab pos="629920" algn="l"/>
              </a:tabLst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единое образовательное пространство: совместные пероприятия и проекты детских объединений   разной направленности</a:t>
            </a:r>
          </a:p>
          <a:p>
            <a:pPr marL="342900" lvl="0" indent="-342900" algn="just">
              <a:lnSpc>
                <a:spcPct val="120000"/>
              </a:lnSpc>
              <a:buSzPts val="1400"/>
              <a:buFont typeface="Wingdings" panose="05000000000000000000" pitchFamily="2" charset="2"/>
              <a:buChar char=""/>
              <a:tabLst>
                <a:tab pos="629920" algn="l"/>
                <a:tab pos="675005" algn="l"/>
              </a:tabLst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Работать над повышением профессионального мастерства педагогических кадров МАУ ТЦДО «Радуга»</a:t>
            </a:r>
          </a:p>
          <a:p>
            <a:pPr marL="342900" lvl="0" indent="-342900" algn="just">
              <a:lnSpc>
                <a:spcPct val="120000"/>
              </a:lnSpc>
              <a:buSzPts val="1400"/>
              <a:buFont typeface="Wingdings" panose="05000000000000000000" pitchFamily="2" charset="2"/>
              <a:buChar char=""/>
              <a:tabLst>
                <a:tab pos="629920" algn="l"/>
                <a:tab pos="675005" algn="l"/>
              </a:tabLst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Активизировать работу педагогов дополнительного образования по участию обучающихся в конкурсах и соревнованиях</a:t>
            </a:r>
          </a:p>
          <a:p>
            <a:pPr marL="342900" lvl="0" indent="-342900" algn="just">
              <a:lnSpc>
                <a:spcPct val="120000"/>
              </a:lnSpc>
              <a:buSzPts val="1400"/>
              <a:buFont typeface="Wingdings" panose="05000000000000000000" pitchFamily="2" charset="2"/>
              <a:buChar char=""/>
              <a:tabLst>
                <a:tab pos="629920" algn="l"/>
                <a:tab pos="675005" algn="l"/>
              </a:tabLst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Привлечь и направить молодых специалистов - в 2026г. </a:t>
            </a:r>
            <a:r>
              <a:rPr lang="ru-RU" sz="6400" dirty="0">
                <a:sym typeface="+mn-ea"/>
              </a:rPr>
              <a:t>Долганов Я.В.</a:t>
            </a:r>
            <a:endParaRPr lang="ru-RU" sz="6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buSzPts val="1400"/>
              <a:buFont typeface="Wingdings" panose="05000000000000000000" pitchFamily="2" charset="2"/>
              <a:buChar char=""/>
              <a:tabLst>
                <a:tab pos="629920" algn="l"/>
                <a:tab pos="675005" algn="l"/>
              </a:tabLst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Обеспечить условия для патриотического и духовно-нравственного воспитания, личностного развития </a:t>
            </a:r>
          </a:p>
          <a:p>
            <a:pPr marL="0" lvl="0" indent="0" algn="just">
              <a:lnSpc>
                <a:spcPct val="120000"/>
              </a:lnSpc>
              <a:buSzPts val="1400"/>
              <a:buFont typeface="Wingdings" panose="05000000000000000000" pitchFamily="2" charset="2"/>
              <a:buNone/>
              <a:tabLst>
                <a:tab pos="629920" algn="l"/>
                <a:tab pos="675005" algn="l"/>
              </a:tabLst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и повышения общей культуры обучающихся</a:t>
            </a:r>
          </a:p>
          <a:p>
            <a:pPr marL="342900" lvl="0" indent="-342900" algn="just">
              <a:lnSpc>
                <a:spcPct val="120000"/>
              </a:lnSpc>
              <a:buSzPts val="1400"/>
              <a:buFont typeface="Wingdings" panose="05000000000000000000" pitchFamily="2" charset="2"/>
              <a:buChar char=""/>
              <a:tabLst>
                <a:tab pos="629920" algn="l"/>
                <a:tab pos="675005" algn="l"/>
              </a:tabLst>
            </a:pPr>
            <a:r>
              <a:rPr lang="ru-RU" sz="6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Развивать работу по профориентации детей и подростков</a:t>
            </a:r>
            <a:endParaRPr lang="ru-RU" sz="6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20000"/>
              </a:lnSpc>
              <a:buSzPts val="1400"/>
              <a:buFont typeface="Wingdings" panose="05000000000000000000" pitchFamily="2" charset="2"/>
              <a:buChar char=""/>
              <a:tabLst>
                <a:tab pos="629920" algn="l"/>
                <a:tab pos="675005" algn="l"/>
              </a:tabLst>
            </a:pPr>
            <a:endParaRPr lang="ru-RU" sz="5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54718" y="3741601"/>
            <a:ext cx="3651250" cy="311639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570703" y="1229033"/>
            <a:ext cx="10621297" cy="536349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/>
              <a:t>В соответствии с годовым планом работы на 2025-2026 учебный год коллектив учреждения выполнял социальный заказ по:</a:t>
            </a:r>
          </a:p>
          <a:p>
            <a:r>
              <a:rPr lang="ru-RU" dirty="0"/>
              <a:t> сохранению и пополнению контингента обучающихся</a:t>
            </a:r>
          </a:p>
          <a:p>
            <a:r>
              <a:rPr lang="ru-RU" dirty="0"/>
              <a:t> развитию творческого потенциала обучающихся </a:t>
            </a:r>
          </a:p>
          <a:p>
            <a:r>
              <a:rPr lang="ru-RU" dirty="0"/>
              <a:t>работе в содружестве с родителями (законными представителями) </a:t>
            </a:r>
          </a:p>
          <a:p>
            <a:r>
              <a:rPr lang="ru-RU" dirty="0"/>
              <a:t> </a:t>
            </a:r>
            <a:r>
              <a:rPr lang="ru-RU" dirty="0">
                <a:sym typeface="+mn-ea"/>
              </a:rPr>
              <a:t>работе с </a:t>
            </a:r>
            <a:r>
              <a:rPr lang="ru-RU" dirty="0"/>
              <a:t>социальными партнерами</a:t>
            </a:r>
          </a:p>
          <a:p>
            <a:pPr marL="0" indent="0">
              <a:buNone/>
            </a:pPr>
            <a:r>
              <a:rPr lang="ru-RU" dirty="0"/>
              <a:t>Основной целью образовательной деятельности педагогического коллектива являлось создание условий для:</a:t>
            </a:r>
          </a:p>
          <a:p>
            <a:pPr marL="0" indent="0">
              <a:buNone/>
            </a:pPr>
            <a:r>
              <a:rPr lang="ru-RU" dirty="0"/>
              <a:t> развития мотивации личности к познанию и творчеству, </a:t>
            </a:r>
          </a:p>
          <a:p>
            <a:r>
              <a:rPr lang="ru-RU" dirty="0"/>
              <a:t>обеспечения занятости обучающихся социально значимой деятельностью, </a:t>
            </a:r>
          </a:p>
          <a:p>
            <a:r>
              <a:rPr lang="ru-RU" dirty="0"/>
              <a:t>самореализации и и социальной адаптации детей и подростков.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</p:nvPr>
        </p:nvGraphicFramePr>
        <p:xfrm>
          <a:off x="834513" y="1474838"/>
          <a:ext cx="10149348" cy="46352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2" name="Изображение 1"/>
          <p:cNvPicPr/>
          <p:nvPr/>
        </p:nvPicPr>
        <p:blipFill>
          <a:blip r:embed="rId7"/>
          <a:stretch>
            <a:fillRect/>
          </a:stretch>
        </p:blipFill>
        <p:spPr>
          <a:xfrm>
            <a:off x="75565" y="314960"/>
            <a:ext cx="3900805" cy="36004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5" name="Изображение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938135" y="424815"/>
            <a:ext cx="4047490" cy="339725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6808" y="604692"/>
            <a:ext cx="8610600" cy="1293028"/>
          </a:xfrm>
        </p:spPr>
        <p:txBody>
          <a:bodyPr/>
          <a:lstStyle/>
          <a:p>
            <a:r>
              <a:rPr lang="ru-RU" dirty="0"/>
              <a:t>Образовательная деятельность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27943192"/>
              </p:ext>
            </p:extLst>
          </p:nvPr>
        </p:nvGraphicFramePr>
        <p:xfrm>
          <a:off x="137403" y="388345"/>
          <a:ext cx="5660681" cy="333811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9" name="Диаграмма 8"/>
          <p:cNvGraphicFramePr/>
          <p:nvPr>
            <p:extLst>
              <p:ext uri="{D42A27DB-BD31-4B8C-83A1-F6EECF244321}">
                <p14:modId xmlns:p14="http://schemas.microsoft.com/office/powerpoint/2010/main" val="683372392"/>
              </p:ext>
            </p:extLst>
          </p:nvPr>
        </p:nvGraphicFramePr>
        <p:xfrm>
          <a:off x="137403" y="3791552"/>
          <a:ext cx="5358141" cy="29475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8A41C1A9-A00B-1F8C-5EDE-864E7B5578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995902" y="1957565"/>
            <a:ext cx="2229161" cy="19147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003E754-4E78-2CF4-6E3B-0140A6111ED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9339" y="4068337"/>
            <a:ext cx="2598069" cy="1948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13EABA54-338A-DE89-FC72-D8919D48A11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24389" y="2521522"/>
            <a:ext cx="2409900" cy="181495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6B024F8E-9216-A288-0781-0FF4F5B291B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41014" y="4496159"/>
            <a:ext cx="2598069" cy="194855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08787" y="0"/>
            <a:ext cx="8610600" cy="1293028"/>
          </a:xfrm>
        </p:spPr>
        <p:txBody>
          <a:bodyPr/>
          <a:lstStyle/>
          <a:p>
            <a:r>
              <a:rPr lang="ru-RU" dirty="0"/>
              <a:t>наставничество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81455"/>
            <a:ext cx="7675880" cy="477456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1600" dirty="0"/>
              <a:t>В ТЦДО «Радуга» ведется </a:t>
            </a:r>
            <a:r>
              <a:rPr lang="ru-RU" sz="1600" b="1" i="1" dirty="0"/>
              <a:t>работа по наставничеству </a:t>
            </a:r>
            <a:r>
              <a:rPr lang="ru-RU" sz="1600" dirty="0"/>
              <a:t>в формате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1600" dirty="0"/>
              <a:t>учитель-учитель: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1600" dirty="0"/>
              <a:t> </a:t>
            </a:r>
            <a:r>
              <a:rPr lang="ru-RU" sz="1600" b="1" i="1" dirty="0"/>
              <a:t>В 2025-2026 учебном году </a:t>
            </a:r>
            <a:r>
              <a:rPr lang="ru-RU" sz="1600" dirty="0"/>
              <a:t>в центре дополнительного образования «Радуга» начали свой профессиональный путь 2 молодых педагога</a:t>
            </a:r>
          </a:p>
          <a:p>
            <a:pPr>
              <a:lnSpc>
                <a:spcPct val="120000"/>
              </a:lnSpc>
            </a:pPr>
            <a:r>
              <a:rPr lang="ru-RU" sz="1600" dirty="0"/>
              <a:t>Петренко Алина Алексеевна </a:t>
            </a:r>
          </a:p>
          <a:p>
            <a:pPr>
              <a:lnSpc>
                <a:spcPct val="120000"/>
              </a:lnSpc>
            </a:pPr>
            <a:r>
              <a:rPr lang="ru-RU" sz="1600" dirty="0"/>
              <a:t>Сурков Константин Игоревич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1600" dirty="0"/>
              <a:t>Наставниками для молодых педагогов стали 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1600" dirty="0"/>
              <a:t>Ковалевский Артем Евгеньевич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1600" dirty="0"/>
              <a:t>Диордиева Виолетта Александровна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ru-RU" sz="1600" dirty="0">
                <a:sym typeface="+mn-ea"/>
              </a:rPr>
              <a:t> </a:t>
            </a:r>
            <a:r>
              <a:rPr lang="ru-RU" sz="1600" b="1" i="1" dirty="0">
                <a:sym typeface="+mn-ea"/>
              </a:rPr>
              <a:t>В 2025-2026 учебном году </a:t>
            </a:r>
            <a:r>
              <a:rPr lang="ru-RU" sz="1600" dirty="0">
                <a:sym typeface="+mn-ea"/>
              </a:rPr>
              <a:t>наш коллектив  пополнился новым специалистом Долгановым Яковом Викторовичем.</a:t>
            </a:r>
            <a:endParaRPr lang="ru-RU" sz="1600" dirty="0"/>
          </a:p>
          <a:p>
            <a:pPr marL="0" indent="0">
              <a:lnSpc>
                <a:spcPct val="120000"/>
              </a:lnSpc>
              <a:buNone/>
            </a:pP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0A5F5E-9817-0ACF-B64A-B2BCA0EA2B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9702" y="1085331"/>
            <a:ext cx="3124892" cy="234366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84557CC7-E561-4D44-E38A-A95538635BD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175" t="18901" r="16225" b="5597"/>
          <a:stretch>
            <a:fillRect/>
          </a:stretch>
        </p:blipFill>
        <p:spPr>
          <a:xfrm>
            <a:off x="6526459" y="3592800"/>
            <a:ext cx="5528135" cy="31061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5912DFC3-5681-4450-489E-083A945D8A0A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034" t="12677" r="28267" b="35324"/>
          <a:stretch>
            <a:fillRect/>
          </a:stretch>
        </p:blipFill>
        <p:spPr>
          <a:xfrm>
            <a:off x="112740" y="4011120"/>
            <a:ext cx="2773990" cy="205285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97277" y="-27522"/>
            <a:ext cx="8610600" cy="1293028"/>
          </a:xfrm>
        </p:spPr>
        <p:txBody>
          <a:bodyPr/>
          <a:lstStyle/>
          <a:p>
            <a:r>
              <a:rPr lang="ru-RU" dirty="0"/>
              <a:t>Результаты обучения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377344" y="1265506"/>
            <a:ext cx="4519688" cy="3309595"/>
          </a:xfrm>
        </p:spPr>
        <p:txBody>
          <a:bodyPr>
            <a:noAutofit/>
          </a:bodyPr>
          <a:lstStyle/>
          <a:p>
            <a:pPr marL="0" indent="0">
              <a:lnSpc>
                <a:spcPct val="120000"/>
              </a:lnSpc>
              <a:buNone/>
            </a:pPr>
            <a:r>
              <a:rPr lang="ru-RU" sz="1800" dirty="0"/>
              <a:t>Воспитанники детских объединений традиционно проявляют высокую творческую и социально-значимую активность, принимают участие в муниципальных, межмуниципальных и региональных мероприятиях.</a:t>
            </a:r>
          </a:p>
          <a:p>
            <a:pPr marL="0" indent="0">
              <a:lnSpc>
                <a:spcPct val="120000"/>
              </a:lnSpc>
              <a:buNone/>
            </a:pPr>
            <a:endParaRPr lang="ru-RU" sz="1800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A9956603-664F-2A5F-A19B-4AAEF3CC4E8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-630" t="26083" r="630" b="26417"/>
          <a:stretch>
            <a:fillRect/>
          </a:stretch>
        </p:blipFill>
        <p:spPr>
          <a:xfrm>
            <a:off x="315616" y="1042974"/>
            <a:ext cx="6669758" cy="23860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C19CE878-8A56-4E94-8627-FA4E069DB8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3166" y="3977819"/>
            <a:ext cx="2703431" cy="202757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9FFC567-4949-6D6D-A1B2-59A63312B155}"/>
              </a:ext>
            </a:extLst>
          </p:cNvPr>
          <p:cNvSpPr txBox="1"/>
          <p:nvPr/>
        </p:nvSpPr>
        <p:spPr>
          <a:xfrm>
            <a:off x="2797277" y="3059668"/>
            <a:ext cx="4088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Соревнования по хоккею г. Тавда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FDDA34-ACA6-0E8E-ECD0-F51839772341}"/>
              </a:ext>
            </a:extLst>
          </p:cNvPr>
          <p:cNvSpPr txBox="1"/>
          <p:nvPr/>
        </p:nvSpPr>
        <p:spPr>
          <a:xfrm>
            <a:off x="169312" y="6162150"/>
            <a:ext cx="2986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Соревнования по жиму штанги лёжа г. Тавда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9E6D9AE-3948-1E38-F164-135595A98EE1}"/>
              </a:ext>
            </a:extLst>
          </p:cNvPr>
          <p:cNvSpPr txBox="1"/>
          <p:nvPr/>
        </p:nvSpPr>
        <p:spPr>
          <a:xfrm>
            <a:off x="5613336" y="6052651"/>
            <a:ext cx="236213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Конкурс «Арт-мастер» г. Екатеринбург</a:t>
            </a:r>
          </a:p>
        </p:txBody>
      </p:sp>
      <p:pic>
        <p:nvPicPr>
          <p:cNvPr id="18" name="Рисунок 17">
            <a:extLst>
              <a:ext uri="{FF2B5EF4-FFF2-40B4-BE49-F238E27FC236}">
                <a16:creationId xmlns:a16="http://schemas.microsoft.com/office/drawing/2014/main" id="{11E304DA-E804-1284-A6C5-793E3445153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3770" t="32241" r="16220" b="5460"/>
          <a:stretch>
            <a:fillRect/>
          </a:stretch>
        </p:blipFill>
        <p:spPr>
          <a:xfrm>
            <a:off x="2898649" y="3603741"/>
            <a:ext cx="2624327" cy="20507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90208537-20AD-E4EB-4AB8-4F6E04592764}"/>
              </a:ext>
            </a:extLst>
          </p:cNvPr>
          <p:cNvSpPr txBox="1"/>
          <p:nvPr/>
        </p:nvSpPr>
        <p:spPr>
          <a:xfrm>
            <a:off x="2847756" y="5663380"/>
            <a:ext cx="272611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Конкурс исполнительского мастерства г. Талица</a:t>
            </a:r>
          </a:p>
        </p:txBody>
      </p:sp>
      <p:pic>
        <p:nvPicPr>
          <p:cNvPr id="19" name="Рисунок 18">
            <a:extLst>
              <a:ext uri="{FF2B5EF4-FFF2-40B4-BE49-F238E27FC236}">
                <a16:creationId xmlns:a16="http://schemas.microsoft.com/office/drawing/2014/main" id="{D6107E14-714A-8AF0-3492-F537922BC3F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9175" t="22254" r="25117" b="39417"/>
          <a:stretch>
            <a:fillRect/>
          </a:stretch>
        </p:blipFill>
        <p:spPr>
          <a:xfrm>
            <a:off x="8216597" y="3603741"/>
            <a:ext cx="2705192" cy="14017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0F40C7BE-488B-5825-8050-CD276ADE4F8E}"/>
              </a:ext>
            </a:extLst>
          </p:cNvPr>
          <p:cNvSpPr txBox="1"/>
          <p:nvPr/>
        </p:nvSpPr>
        <p:spPr>
          <a:xfrm>
            <a:off x="8216597" y="5005485"/>
            <a:ext cx="23621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/>
              <a:t>Конкурс-выставка «Сделаем для мамы праздник» г. Туринск</a:t>
            </a:r>
          </a:p>
        </p:txBody>
      </p:sp>
      <p:pic>
        <p:nvPicPr>
          <p:cNvPr id="23" name="Рисунок 22">
            <a:extLst>
              <a:ext uri="{FF2B5EF4-FFF2-40B4-BE49-F238E27FC236}">
                <a16:creationId xmlns:a16="http://schemas.microsoft.com/office/drawing/2014/main" id="{0BBE4439-7E20-7613-B8B3-E557E32623F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60" r="32187"/>
          <a:stretch>
            <a:fillRect/>
          </a:stretch>
        </p:blipFill>
        <p:spPr>
          <a:xfrm>
            <a:off x="10695480" y="3937430"/>
            <a:ext cx="1327208" cy="23996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47E6C61B-E05E-915E-C0DA-3F51AD55CB80}"/>
              </a:ext>
            </a:extLst>
          </p:cNvPr>
          <p:cNvSpPr txBox="1"/>
          <p:nvPr/>
        </p:nvSpPr>
        <p:spPr>
          <a:xfrm>
            <a:off x="9214909" y="6337084"/>
            <a:ext cx="297709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dirty="0"/>
              <a:t>Первенство по армрестлингу г. Екатеринбург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95600" y="132548"/>
            <a:ext cx="8610600" cy="1293028"/>
          </a:xfrm>
        </p:spPr>
        <p:txBody>
          <a:bodyPr/>
          <a:lstStyle/>
          <a:p>
            <a:r>
              <a:rPr lang="ru-RU" altLang="en-US"/>
              <a:t>Результаты обучения</a:t>
            </a:r>
          </a:p>
        </p:txBody>
      </p:sp>
      <p:graphicFrame>
        <p:nvGraphicFramePr>
          <p:cNvPr id="6" name="Замещающее содержимое 5"/>
          <p:cNvGraphicFramePr>
            <a:graphicFrameLocks noGrp="1"/>
          </p:cNvGraphicFramePr>
          <p:nvPr>
            <p:ph idx="1"/>
          </p:nvPr>
        </p:nvGraphicFramePr>
        <p:xfrm>
          <a:off x="6096000" y="1189990"/>
          <a:ext cx="5410200" cy="40652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096000" y="5574038"/>
            <a:ext cx="581863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/>
              <a:t>Самое активное объединение: «Танцевальное ассорти»</a:t>
            </a:r>
          </a:p>
          <a:p>
            <a:r>
              <a:rPr lang="ru-RU" sz="1400" dirty="0"/>
              <a:t>Самое результативное объединение: «Тяжелая атлетика» </a:t>
            </a:r>
          </a:p>
          <a:p>
            <a:r>
              <a:rPr lang="ru-RU" sz="1400" dirty="0"/>
              <a:t>Самое популярное объединение: «Волейбол»</a:t>
            </a:r>
          </a:p>
        </p:txBody>
      </p:sp>
      <p:graphicFrame>
        <p:nvGraphicFramePr>
          <p:cNvPr id="4" name="Замещающее содержимое 5"/>
          <p:cNvGraphicFramePr/>
          <p:nvPr/>
        </p:nvGraphicFramePr>
        <p:xfrm>
          <a:off x="277368" y="1711098"/>
          <a:ext cx="5410200" cy="46016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15364" y="0"/>
            <a:ext cx="8610600" cy="1293028"/>
          </a:xfrm>
        </p:spPr>
        <p:txBody>
          <a:bodyPr/>
          <a:lstStyle/>
          <a:p>
            <a:r>
              <a:rPr lang="ru-RU" dirty="0"/>
              <a:t>Воспитательная работа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347410" y="1081548"/>
            <a:ext cx="7844590" cy="5925645"/>
          </a:xfrm>
        </p:spPr>
        <p:txBody>
          <a:bodyPr>
            <a:normAutofit fontScale="40000" lnSpcReduction="20000"/>
          </a:bodyPr>
          <a:lstStyle/>
          <a:p>
            <a:pPr marL="0" indent="0" algn="r">
              <a:buNone/>
            </a:pPr>
            <a:r>
              <a:rPr lang="ru-RU" sz="6700" dirty="0"/>
              <a:t>Ключевые достижения:  </a:t>
            </a:r>
          </a:p>
          <a:p>
            <a:pPr>
              <a:lnSpc>
                <a:spcPct val="170000"/>
              </a:lnSpc>
            </a:pPr>
            <a:r>
              <a:rPr lang="ru-RU" sz="4500" b="1" dirty="0"/>
              <a:t>Охват </a:t>
            </a: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участников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в мероприятиях </a:t>
            </a:r>
            <a:r>
              <a:rPr lang="ru-RU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приняли участие 1309 детей и взрослых. </a:t>
            </a:r>
          </a:p>
          <a:p>
            <a:pPr>
              <a:lnSpc>
                <a:spcPct val="170000"/>
              </a:lnSpc>
            </a:pP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Диверсификация форматов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использовались </a:t>
            </a:r>
            <a:r>
              <a:rPr lang="ru-RU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современные формы работы 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квесты, флешмобы, фестивали, социальные проекты, что повысило вовлечённость детей. </a:t>
            </a:r>
            <a:endParaRPr lang="ru-RU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70000"/>
              </a:lnSpc>
            </a:pP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партнёрство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 к участию в мероприятиях привлекались </a:t>
            </a:r>
            <a:r>
              <a:rPr lang="ru-RU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социальные партнёры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образовательные учреждения Таборинского района, МКУ ИМЦ, Управление образованием, Дом культуры и библиотека Таборинского сельского поселения, музей, Пожарная часть, Таборинский детский сад, Совет ветеранов, ПП № 12 МО МВД России «Тавдинский».</a:t>
            </a:r>
          </a:p>
          <a:p>
            <a:pPr>
              <a:lnSpc>
                <a:spcPct val="170000"/>
              </a:lnSpc>
            </a:pPr>
            <a:r>
              <a:rPr lang="ru-RU" sz="45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Родительская вовлечённость: 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Проведено </a:t>
            </a:r>
            <a:r>
              <a:rPr lang="ru-RU" sz="45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семейных мероприятий</a:t>
            </a:r>
            <a:r>
              <a:rPr lang="ru-RU" sz="45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что способствовало укреплению детско-родительских отношений. </a:t>
            </a:r>
            <a:endParaRPr lang="ru-RU" sz="45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ru-RU" dirty="0"/>
          </a:p>
        </p:txBody>
      </p:sp>
      <p:graphicFrame>
        <p:nvGraphicFramePr>
          <p:cNvPr id="8" name="Схема 7"/>
          <p:cNvGraphicFramePr/>
          <p:nvPr/>
        </p:nvGraphicFramePr>
        <p:xfrm>
          <a:off x="-939828" y="1504639"/>
          <a:ext cx="6813617" cy="50795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9" name="Группа 8"/>
          <p:cNvGrpSpPr/>
          <p:nvPr/>
        </p:nvGrpSpPr>
        <p:grpSpPr>
          <a:xfrm>
            <a:off x="947285" y="3068739"/>
            <a:ext cx="3630540" cy="1419895"/>
            <a:chOff x="2983184" y="467477"/>
            <a:chExt cx="3630540" cy="1419895"/>
          </a:xfrm>
        </p:grpSpPr>
        <p:sp>
          <p:nvSpPr>
            <p:cNvPr id="10" name="Прямоугольник 9"/>
            <p:cNvSpPr/>
            <p:nvPr/>
          </p:nvSpPr>
          <p:spPr>
            <a:xfrm>
              <a:off x="2983184" y="467477"/>
              <a:ext cx="1684372" cy="105963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1" name="TextBox 10"/>
            <p:cNvSpPr txBox="1"/>
            <p:nvPr/>
          </p:nvSpPr>
          <p:spPr>
            <a:xfrm>
              <a:off x="4929352" y="827738"/>
              <a:ext cx="1684372" cy="10596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800" b="1" kern="1200" dirty="0">
                  <a:solidFill>
                    <a:schemeClr val="bg1"/>
                  </a:solidFill>
                  <a:latin typeface="Century Gothic" panose="020B0502020202020204"/>
                  <a:ea typeface="+mn-ea"/>
                  <a:cs typeface="+mn-cs"/>
                </a:rPr>
                <a:t>14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dirty="0">
                  <a:solidFill>
                    <a:schemeClr val="bg1"/>
                  </a:solidFill>
                  <a:latin typeface="Century Gothic" panose="020B0502020202020204"/>
                </a:rPr>
                <a:t>Социальных партнеров</a:t>
              </a:r>
              <a:endParaRPr lang="ru-RU" sz="1600" b="1" kern="1200" dirty="0">
                <a:solidFill>
                  <a:schemeClr val="bg1"/>
                </a:solidFill>
                <a:latin typeface="Century Gothic" panose="020B0502020202020204"/>
                <a:ea typeface="+mn-ea"/>
                <a:cs typeface="+mn-cs"/>
              </a:endParaRPr>
            </a:p>
          </p:txBody>
        </p:sp>
      </p:grpSp>
      <p:grpSp>
        <p:nvGrpSpPr>
          <p:cNvPr id="12" name="Группа 11"/>
          <p:cNvGrpSpPr/>
          <p:nvPr/>
        </p:nvGrpSpPr>
        <p:grpSpPr>
          <a:xfrm>
            <a:off x="1280160" y="3404060"/>
            <a:ext cx="2591307" cy="2553698"/>
            <a:chOff x="2076249" y="-1026587"/>
            <a:chExt cx="2591307" cy="2553698"/>
          </a:xfrm>
        </p:grpSpPr>
        <p:sp>
          <p:nvSpPr>
            <p:cNvPr id="13" name="Прямоугольник 12"/>
            <p:cNvSpPr/>
            <p:nvPr/>
          </p:nvSpPr>
          <p:spPr>
            <a:xfrm>
              <a:off x="2983184" y="467477"/>
              <a:ext cx="1684372" cy="105963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TextBox 13"/>
            <p:cNvSpPr txBox="1"/>
            <p:nvPr/>
          </p:nvSpPr>
          <p:spPr>
            <a:xfrm>
              <a:off x="2076249" y="-1026587"/>
              <a:ext cx="1581912" cy="10596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3200" b="1" kern="1200" dirty="0">
                  <a:solidFill>
                    <a:prstClr val="white"/>
                  </a:solidFill>
                  <a:latin typeface="Century Gothic" panose="020B0502020202020204"/>
                  <a:ea typeface="+mn-ea"/>
                  <a:cs typeface="+mn-cs"/>
                </a:rPr>
                <a:t>117</a:t>
              </a:r>
              <a:r>
                <a:rPr lang="ru-RU" sz="1600" b="1" kern="1200" dirty="0">
                  <a:solidFill>
                    <a:prstClr val="white"/>
                  </a:solidFill>
                  <a:latin typeface="Century Gothic" panose="020B0502020202020204"/>
                  <a:ea typeface="+mn-ea"/>
                  <a:cs typeface="+mn-cs"/>
                </a:rPr>
                <a:t> мероприятий</a:t>
              </a:r>
            </a:p>
          </p:txBody>
        </p:sp>
      </p:grpSp>
      <p:grpSp>
        <p:nvGrpSpPr>
          <p:cNvPr id="16" name="Группа 15"/>
          <p:cNvGrpSpPr/>
          <p:nvPr/>
        </p:nvGrpSpPr>
        <p:grpSpPr>
          <a:xfrm>
            <a:off x="197369" y="5017346"/>
            <a:ext cx="1684372" cy="1181755"/>
            <a:chOff x="2983184" y="345356"/>
            <a:chExt cx="1684372" cy="1181755"/>
          </a:xfrm>
        </p:grpSpPr>
        <p:sp>
          <p:nvSpPr>
            <p:cNvPr id="17" name="Прямоугольник 16"/>
            <p:cNvSpPr/>
            <p:nvPr/>
          </p:nvSpPr>
          <p:spPr>
            <a:xfrm>
              <a:off x="2983184" y="467477"/>
              <a:ext cx="1684372" cy="105963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TextBox 17"/>
            <p:cNvSpPr txBox="1"/>
            <p:nvPr/>
          </p:nvSpPr>
          <p:spPr>
            <a:xfrm>
              <a:off x="3085644" y="345356"/>
              <a:ext cx="1581912" cy="10596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3200" b="1" kern="1200" dirty="0">
                  <a:solidFill>
                    <a:prstClr val="white"/>
                  </a:solidFill>
                  <a:latin typeface="Century Gothic" panose="020B0502020202020204"/>
                  <a:ea typeface="+mn-ea"/>
                  <a:cs typeface="+mn-cs"/>
                </a:rPr>
                <a:t>5</a:t>
              </a:r>
              <a:r>
                <a:rPr lang="ru-RU" sz="1600" b="1" kern="1200" dirty="0">
                  <a:solidFill>
                    <a:prstClr val="white"/>
                  </a:solidFill>
                  <a:latin typeface="Century Gothic" panose="020B0502020202020204"/>
                  <a:ea typeface="+mn-ea"/>
                  <a:cs typeface="+mn-cs"/>
                </a:rPr>
                <a:t> 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600" b="1" kern="1200" dirty="0">
                  <a:solidFill>
                    <a:prstClr val="white"/>
                  </a:solidFill>
                  <a:latin typeface="Century Gothic" panose="020B0502020202020204"/>
                  <a:ea typeface="+mn-ea"/>
                  <a:cs typeface="+mn-cs"/>
                </a:rPr>
                <a:t>социально-значимых направлений</a:t>
              </a:r>
            </a:p>
          </p:txBody>
        </p:sp>
      </p:grpSp>
      <p:grpSp>
        <p:nvGrpSpPr>
          <p:cNvPr id="19" name="Группа 18"/>
          <p:cNvGrpSpPr/>
          <p:nvPr/>
        </p:nvGrpSpPr>
        <p:grpSpPr>
          <a:xfrm>
            <a:off x="1899840" y="5043215"/>
            <a:ext cx="1828000" cy="1204724"/>
            <a:chOff x="2983184" y="322387"/>
            <a:chExt cx="1828000" cy="1204724"/>
          </a:xfrm>
        </p:grpSpPr>
        <p:sp>
          <p:nvSpPr>
            <p:cNvPr id="20" name="Прямоугольник 19"/>
            <p:cNvSpPr/>
            <p:nvPr/>
          </p:nvSpPr>
          <p:spPr>
            <a:xfrm>
              <a:off x="2983184" y="467477"/>
              <a:ext cx="1684372" cy="1059634"/>
            </a:xfrm>
            <a:prstGeom prst="rect">
              <a:avLst/>
            </a:prstGeom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1" name="TextBox 20"/>
            <p:cNvSpPr txBox="1"/>
            <p:nvPr/>
          </p:nvSpPr>
          <p:spPr>
            <a:xfrm>
              <a:off x="3126812" y="322387"/>
              <a:ext cx="1684372" cy="1059634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tx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60960" tIns="60960" rIns="60960" bIns="60960" numCol="1" spcCol="1270" anchor="ctr" anchorCtr="0">
              <a:noAutofit/>
            </a:bodyPr>
            <a:lstStyle/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2800" b="1" kern="1200" dirty="0">
                  <a:solidFill>
                    <a:prstClr val="white"/>
                  </a:solidFill>
                  <a:latin typeface="Century Gothic" panose="020B0502020202020204"/>
                  <a:ea typeface="+mn-ea"/>
                  <a:cs typeface="+mn-cs"/>
                </a:rPr>
                <a:t>8</a:t>
              </a:r>
              <a:r>
                <a:rPr lang="ru-RU" sz="1400" b="1" kern="1200" dirty="0">
                  <a:solidFill>
                    <a:prstClr val="white"/>
                  </a:solidFill>
                  <a:latin typeface="Century Gothic" panose="020B0502020202020204"/>
                  <a:ea typeface="+mn-ea"/>
                  <a:cs typeface="+mn-cs"/>
                </a:rPr>
                <a:t> </a:t>
              </a:r>
            </a:p>
            <a:p>
              <a:pPr marL="0" lvl="0" indent="0" algn="ctr" defTabSz="7112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  <a:buNone/>
              </a:pPr>
              <a:r>
                <a:rPr lang="ru-RU" sz="1400" b="1" kern="1200" dirty="0">
                  <a:solidFill>
                    <a:prstClr val="white"/>
                  </a:solidFill>
                  <a:latin typeface="Century Gothic" panose="020B0502020202020204"/>
                  <a:ea typeface="+mn-ea"/>
                  <a:cs typeface="+mn-cs"/>
                </a:rPr>
                <a:t>Семейных мероприятий</a:t>
              </a:r>
            </a:p>
          </p:txBody>
        </p:sp>
      </p:grp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55745" y="321611"/>
            <a:ext cx="8936255" cy="1293028"/>
          </a:xfrm>
        </p:spPr>
        <p:txBody>
          <a:bodyPr>
            <a:normAutofit/>
          </a:bodyPr>
          <a:lstStyle/>
          <a:p>
            <a:r>
              <a:rPr lang="ru-RU" dirty="0"/>
              <a:t>Патриотическое воспитание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080343" y="1807419"/>
            <a:ext cx="5009147" cy="4024125"/>
          </a:xfrm>
        </p:spPr>
        <p:txBody>
          <a:bodyPr/>
          <a:lstStyle/>
          <a:p>
            <a:pPr marL="0" indent="452755" algn="ctr">
              <a:buNone/>
            </a:pPr>
            <a:r>
              <a:rPr lang="ru-RU" dirty="0"/>
              <a:t>Особое внимание при организации мероприятий было уделено </a:t>
            </a:r>
          </a:p>
          <a:p>
            <a:pPr marL="0" indent="452755" algn="ctr">
              <a:buNone/>
            </a:pPr>
            <a:r>
              <a:rPr lang="ru-RU" dirty="0"/>
              <a:t>гражданско-патриотическому воспитанию детей и подростков.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102510" y="1458076"/>
            <a:ext cx="7511073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63220" marR="455930" indent="450215" algn="just">
              <a:buNone/>
            </a:pPr>
            <a:r>
              <a:rPr lang="ru-RU" sz="1800" b="1" i="1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Примеры проведённых мероприятий:  </a:t>
            </a:r>
          </a:p>
          <a:p>
            <a:pPr marL="363220" marR="455930" algn="just"/>
            <a:endParaRPr lang="ru-RU" sz="1800" b="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3220" marR="455930" algn="just"/>
            <a:r>
              <a:rPr lang="ru-RU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Квест «3 цвета России»</a:t>
            </a:r>
          </a:p>
          <a:p>
            <a:pPr marL="363220" marR="455930" algn="just"/>
            <a:r>
              <a:rPr lang="ru-RU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Семинар «Орлята России»</a:t>
            </a:r>
          </a:p>
          <a:p>
            <a:pPr marL="363220" marR="455930" algn="just"/>
            <a:r>
              <a:rPr lang="ru-RU" sz="1800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Акция «Голубь мира» </a:t>
            </a:r>
          </a:p>
          <a:p>
            <a:pPr marL="363220" marR="455930" algn="just"/>
            <a:r>
              <a:rPr lang="ru-RU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Квест «Мозаика России»</a:t>
            </a:r>
          </a:p>
          <a:p>
            <a:pPr marL="363220" marR="455930" algn="just"/>
            <a:r>
              <a:rPr lang="ru-RU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Квест-игра «День единства»</a:t>
            </a:r>
          </a:p>
          <a:p>
            <a:pPr marL="363220" marR="455930" algn="just"/>
            <a:r>
              <a:rPr lang="ru-RU" sz="1800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Открытие проекта «Ориентиры жизни» </a:t>
            </a:r>
          </a:p>
          <a:p>
            <a:pPr marL="363220" marR="455930" algn="just"/>
            <a:r>
              <a:rPr lang="ru-RU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Акция «Посылка солдату»</a:t>
            </a:r>
          </a:p>
          <a:p>
            <a:pPr marL="363220" marR="455930" algn="just"/>
            <a:r>
              <a:rPr lang="ru-RU" sz="1800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День добровольца</a:t>
            </a:r>
          </a:p>
          <a:p>
            <a:pPr marL="363220" marR="455930" algn="just"/>
            <a:r>
              <a:rPr lang="ru-RU" sz="1800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Своя игра «День конституции»</a:t>
            </a:r>
          </a:p>
          <a:p>
            <a:pPr marL="363220" marR="455930" algn="just"/>
            <a:r>
              <a:rPr lang="ru-RU" sz="1800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Игровая программа «Космическое путешествие» </a:t>
            </a:r>
          </a:p>
          <a:p>
            <a:pPr marL="363220" marR="455930" algn="just"/>
            <a:r>
              <a:rPr lang="ru-RU" sz="1800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Квест-игра «Крым и Россия – вместе!»</a:t>
            </a:r>
          </a:p>
          <a:p>
            <a:pPr marL="363220" marR="455930" algn="just"/>
            <a:r>
              <a:rPr lang="ru-RU" sz="1800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Акция «Георгиевская ленточка» </a:t>
            </a:r>
          </a:p>
          <a:p>
            <a:pPr marL="363220" marR="455930" algn="just"/>
            <a:r>
              <a:rPr lang="ru-RU" sz="1800" b="0" kern="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Квиз «Хоровод дружбы»</a:t>
            </a:r>
          </a:p>
          <a:p>
            <a:pPr marL="363220" marR="455930" algn="just"/>
            <a:r>
              <a:rPr lang="ru-RU" kern="0" dirty="0">
                <a:latin typeface="Times New Roman" panose="02020603050405020304" pitchFamily="18" charset="0"/>
                <a:ea typeface="Times New Roman" panose="02020603050405020304" pitchFamily="18" charset="0"/>
              </a:rPr>
              <a:t>Акция «Окна Победы»</a:t>
            </a:r>
          </a:p>
          <a:p>
            <a:pPr marL="363220" marR="455930" algn="just"/>
            <a:endParaRPr lang="ru-RU" kern="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363220" marR="455930" algn="just"/>
            <a:endParaRPr lang="ru-RU" sz="1800" b="0" kern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68928" y="3929121"/>
            <a:ext cx="3608439" cy="2706329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След самолета">
  <a:themeElements>
    <a:clrScheme name="След самолета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След самолета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лед самолета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След самолета</Template>
  <TotalTime>352</TotalTime>
  <Words>777</Words>
  <Application>Microsoft Office PowerPoint</Application>
  <PresentationFormat>Широкоэкранный</PresentationFormat>
  <Paragraphs>104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Century Gothic</vt:lpstr>
      <vt:lpstr>Times New Roman</vt:lpstr>
      <vt:lpstr>Wingdings</vt:lpstr>
      <vt:lpstr>След самолета</vt:lpstr>
      <vt:lpstr>Деятельность  МАУ Тцдо «Радуга»</vt:lpstr>
      <vt:lpstr>Презентация PowerPoint</vt:lpstr>
      <vt:lpstr>Презентация PowerPoint</vt:lpstr>
      <vt:lpstr>Образовательная деятельность</vt:lpstr>
      <vt:lpstr>наставничество</vt:lpstr>
      <vt:lpstr>Результаты обучения</vt:lpstr>
      <vt:lpstr>Результаты обучения</vt:lpstr>
      <vt:lpstr>Воспитательная работа</vt:lpstr>
      <vt:lpstr>Патриотическое воспитание</vt:lpstr>
      <vt:lpstr>взаимодействие</vt:lpstr>
      <vt:lpstr>Наши Достижения</vt:lpstr>
      <vt:lpstr>пополнение  материально-технической базы</vt:lpstr>
      <vt:lpstr>Цели дальнейшего  развития</vt:lpstr>
    </vt:vector>
  </TitlesOfParts>
  <Company>sborka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Результаты Деятельности  МАУ Тцдо «Радуга»</dc:title>
  <dc:creator>Радуга</dc:creator>
  <cp:lastModifiedBy>Радуга ЦДТ</cp:lastModifiedBy>
  <cp:revision>29</cp:revision>
  <dcterms:created xsi:type="dcterms:W3CDTF">2025-08-19T11:40:00Z</dcterms:created>
  <dcterms:modified xsi:type="dcterms:W3CDTF">2026-08-21T08:31:51Z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1049-12.1.0.28032</vt:lpwstr>
  </property>
  <property fmtid="{D5CDD505-2E9C-101B-9397-08002B2CF9AE}" pid="3" name="ICV">
    <vt:lpwstr>B65AFE06092A489C97819F022CE25BA6_12</vt:lpwstr>
  </property>
</Properties>
</file>